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89"/>
  </p:notesMasterIdLst>
  <p:sldIdLst>
    <p:sldId id="315" r:id="rId3"/>
    <p:sldId id="316" r:id="rId4"/>
    <p:sldId id="256" r:id="rId5"/>
    <p:sldId id="259" r:id="rId6"/>
    <p:sldId id="257" r:id="rId7"/>
    <p:sldId id="258" r:id="rId8"/>
    <p:sldId id="260" r:id="rId9"/>
    <p:sldId id="261" r:id="rId10"/>
    <p:sldId id="262" r:id="rId11"/>
    <p:sldId id="265" r:id="rId12"/>
    <p:sldId id="269" r:id="rId13"/>
    <p:sldId id="263" r:id="rId14"/>
    <p:sldId id="264" r:id="rId15"/>
    <p:sldId id="301" r:id="rId16"/>
    <p:sldId id="302" r:id="rId17"/>
    <p:sldId id="303" r:id="rId18"/>
    <p:sldId id="298" r:id="rId19"/>
    <p:sldId id="266" r:id="rId20"/>
    <p:sldId id="267" r:id="rId21"/>
    <p:sldId id="299" r:id="rId22"/>
    <p:sldId id="268" r:id="rId23"/>
    <p:sldId id="27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278" r:id="rId37"/>
    <p:sldId id="312" r:id="rId38"/>
    <p:sldId id="280" r:id="rId39"/>
    <p:sldId id="270" r:id="rId40"/>
    <p:sldId id="307" r:id="rId41"/>
    <p:sldId id="305" r:id="rId42"/>
    <p:sldId id="306" r:id="rId43"/>
    <p:sldId id="275" r:id="rId44"/>
    <p:sldId id="308" r:id="rId45"/>
    <p:sldId id="281" r:id="rId46"/>
    <p:sldId id="310" r:id="rId47"/>
    <p:sldId id="309" r:id="rId48"/>
    <p:sldId id="271" r:id="rId49"/>
    <p:sldId id="311" r:id="rId50"/>
    <p:sldId id="314" r:id="rId51"/>
    <p:sldId id="272" r:id="rId52"/>
    <p:sldId id="273" r:id="rId53"/>
    <p:sldId id="282" r:id="rId54"/>
    <p:sldId id="284" r:id="rId55"/>
    <p:sldId id="285" r:id="rId56"/>
    <p:sldId id="286" r:id="rId57"/>
    <p:sldId id="274" r:id="rId58"/>
    <p:sldId id="276" r:id="rId59"/>
    <p:sldId id="327" r:id="rId60"/>
    <p:sldId id="328" r:id="rId61"/>
    <p:sldId id="329" r:id="rId62"/>
    <p:sldId id="279" r:id="rId63"/>
    <p:sldId id="330" r:id="rId64"/>
    <p:sldId id="289" r:id="rId65"/>
    <p:sldId id="331" r:id="rId66"/>
    <p:sldId id="332" r:id="rId67"/>
    <p:sldId id="283" r:id="rId68"/>
    <p:sldId id="333" r:id="rId69"/>
    <p:sldId id="288" r:id="rId70"/>
    <p:sldId id="334" r:id="rId71"/>
    <p:sldId id="335" r:id="rId72"/>
    <p:sldId id="356" r:id="rId73"/>
    <p:sldId id="353" r:id="rId74"/>
    <p:sldId id="354" r:id="rId75"/>
    <p:sldId id="357" r:id="rId76"/>
    <p:sldId id="290" r:id="rId77"/>
    <p:sldId id="291" r:id="rId78"/>
    <p:sldId id="292" r:id="rId79"/>
    <p:sldId id="293" r:id="rId80"/>
    <p:sldId id="294" r:id="rId81"/>
    <p:sldId id="350" r:id="rId82"/>
    <p:sldId id="366" r:id="rId83"/>
    <p:sldId id="367" r:id="rId84"/>
    <p:sldId id="368" r:id="rId85"/>
    <p:sldId id="362" r:id="rId86"/>
    <p:sldId id="360" r:id="rId87"/>
    <p:sldId id="365" r:id="rId8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0"/>
    </p:embeddedFont>
    <p:embeddedFont>
      <p:font typeface="Libre Franklin" pitchFamily="2" charset="0"/>
      <p:regular r:id="rId91"/>
      <p:bold r:id="rId92"/>
      <p:italic r:id="rId93"/>
      <p:boldItalic r:id="rId94"/>
    </p:embeddedFont>
    <p:embeddedFont>
      <p:font typeface="標楷體" panose="03000509000000000000" pitchFamily="65" charset="-120"/>
      <p:regular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4660"/>
  </p:normalViewPr>
  <p:slideViewPr>
    <p:cSldViewPr snapToGrid="0">
      <p:cViewPr>
        <p:scale>
          <a:sx n="75" d="100"/>
          <a:sy n="75" d="100"/>
        </p:scale>
        <p:origin x="1565" y="5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font" Target="fonts/font1.fntdata"/><Relationship Id="rId95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font" Target="fonts/font4.fntdata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font" Target="fonts/font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font" Target="fonts/font5.fntdata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ba205e9de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11ba205e9de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834ed4cc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834ed4cc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834ed4cc5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834ed4cc5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834ed4cc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834ed4cc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834ed4cc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834ed4cc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834ed4c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12834ed4c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834ed4cc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834ed4cc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TPR:</a:t>
            </a:r>
            <a:r>
              <a:rPr lang="zh-TW" altLang="en-US" dirty="0"/>
              <a:t>陽性真的被判斷為陽性</a:t>
            </a:r>
            <a:endParaRPr lang="en-US" altLang="zh-TW" dirty="0"/>
          </a:p>
          <a:p>
            <a:r>
              <a:rPr lang="en-US" altLang="zh-TW" dirty="0"/>
              <a:t>NPR:</a:t>
            </a:r>
            <a:r>
              <a:rPr lang="zh-TW" altLang="en-US" dirty="0"/>
              <a:t>陰性被判斷為陽性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03D404-FB63-481A-A6B9-174F6F1780C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100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834ed4cc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2834ed4cc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832da6a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12832da6a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a205e9de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1ba205e9de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85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65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397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834ed4cc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834ed4cc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191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834ed4cc5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2834ed4cc5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90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382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834ed4cc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834ed4cc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834ed4cc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2834ed4cc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3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ba205e9de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11ba205e9de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34ed4cc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34ed4cc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834ed4cc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834ed4cc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834ed4cc5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2834ed4cc5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834ed4cc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834ed4cc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834ed4cc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834ed4cc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834ed4cc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834ed4cc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834ed4cc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834ed4cc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34ed4cc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34ed4cc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34ed4cc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34ed4cc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834ed4cc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834ed4cc5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a205e9de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1ba205e9de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893e5090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893e5090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893e5090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893e5090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893e5090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893e5090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893e5090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893e5090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893e5090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2893e5090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893e5090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893e5090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893e5090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893e5090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834ed4cc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2834ed4cc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893e5090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893e5090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34ed4cc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34ed4cc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154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834ed4c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2834ed4c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834ed4cc5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12834ed4cc5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6413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893e5090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893e5090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284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834ed4cc5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834ed4cc5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2421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154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834ed4cc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834ed4cc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34ed4cc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34ed4cc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834ed4cc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834ed4cc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834ed4cc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834ed4cc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chemeClr val="l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436346" y="1341340"/>
            <a:ext cx="6270922" cy="1573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009930" y="2967209"/>
            <a:ext cx="5123755" cy="81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564643" y="4840040"/>
            <a:ext cx="1205958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938041" y="4840040"/>
            <a:ext cx="526753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737301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564643" y="558352"/>
            <a:ext cx="8005588" cy="4012253"/>
            <a:chOff x="752858" y="744469"/>
            <a:chExt cx="10674117" cy="5349671"/>
          </a:xfrm>
        </p:grpSpPr>
        <p:sp>
          <p:nvSpPr>
            <p:cNvPr id="64" name="Google Shape;64;p14"/>
            <p:cNvSpPr/>
            <p:nvPr/>
          </p:nvSpPr>
          <p:spPr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 extrusionOk="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5" name="Google Shape;65;p14"/>
            <p:cNvSpPr/>
            <p:nvPr/>
          </p:nvSpPr>
          <p:spPr>
            <a:xfrm rot="10800000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 extrusionOk="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ibre Franklin"/>
              <a:buNone/>
              <a:defRPr sz="54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554181" y="4840040"/>
            <a:ext cx="1216807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1938234" y="4840040"/>
            <a:ext cx="526753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737301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8" name="Google Shape;78;p16" title="Crop Mark"/>
          <p:cNvSpPr/>
          <p:nvPr/>
        </p:nvSpPr>
        <p:spPr>
          <a:xfrm>
            <a:off x="6113972" y="1264239"/>
            <a:ext cx="2456260" cy="3306366"/>
          </a:xfrm>
          <a:custGeom>
            <a:avLst/>
            <a:gdLst/>
            <a:ahLst/>
            <a:cxnLst/>
            <a:rect l="l" t="t" r="r" b="b"/>
            <a:pathLst>
              <a:path w="4125" h="5554" extrusionOk="0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1028700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4894052" y="1714499"/>
            <a:ext cx="3335839" cy="2686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2"/>
          </p:nvPr>
        </p:nvSpPr>
        <p:spPr>
          <a:xfrm>
            <a:off x="1028700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3"/>
          </p:nvPr>
        </p:nvSpPr>
        <p:spPr>
          <a:xfrm>
            <a:off x="4893761" y="1755648"/>
            <a:ext cx="3332988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sz="23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4"/>
          </p:nvPr>
        </p:nvSpPr>
        <p:spPr>
          <a:xfrm>
            <a:off x="4893761" y="2478905"/>
            <a:ext cx="3332988" cy="192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內容" type="objTx">
  <p:cSld name="OBJECT_WITH_CAPTION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4692015" y="514351"/>
            <a:ext cx="3909060" cy="388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marL="914400" lvl="1" indent="-32385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marL="2286000" lvl="4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marL="2743200" lvl="5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marL="3200400" lvl="6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marL="3657600" lvl="7" indent="-3048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marL="4114800" lvl="8" indent="-3048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542925" y="2142258"/>
            <a:ext cx="2891790" cy="225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dt" idx="10"/>
          </p:nvPr>
        </p:nvSpPr>
        <p:spPr>
          <a:xfrm>
            <a:off x="542925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ftr" idx="11"/>
          </p:nvPr>
        </p:nvSpPr>
        <p:spPr>
          <a:xfrm>
            <a:off x="1654459" y="4840040"/>
            <a:ext cx="1780256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ldNum" idx="12"/>
          </p:nvPr>
        </p:nvSpPr>
        <p:spPr>
          <a:xfrm>
            <a:off x="7412355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2" name="Google Shape;112;p21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輔助字幕的圖片" type="picTx">
  <p:cSld name="PICTURE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ibre Franklin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>
            <a:spLocks noGrp="1"/>
          </p:cNvSpPr>
          <p:nvPr>
            <p:ph type="pic" idx="2"/>
          </p:nvPr>
        </p:nvSpPr>
        <p:spPr>
          <a:xfrm>
            <a:off x="4149090" y="0"/>
            <a:ext cx="4994910" cy="5143499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542925" y="2141976"/>
            <a:ext cx="2891790" cy="225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dt" idx="10"/>
          </p:nvPr>
        </p:nvSpPr>
        <p:spPr>
          <a:xfrm>
            <a:off x="542925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ftr" idx="11"/>
          </p:nvPr>
        </p:nvSpPr>
        <p:spPr>
          <a:xfrm>
            <a:off x="1654459" y="4840040"/>
            <a:ext cx="1780256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7412355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1" name="Google Shape;121;p22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 rot="5400000">
            <a:off x="3289697" y="-539353"/>
            <a:ext cx="2678906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 rot="5400000">
            <a:off x="5818367" y="1847171"/>
            <a:ext cx="3932433" cy="1174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 rot="5400000">
            <a:off x="2129849" y="-633032"/>
            <a:ext cx="3932433" cy="6134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marL="914400" lvl="1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marL="1371600" lvl="2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marL="2286000" lvl="4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marL="2743200" lvl="5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marL="3200400" lvl="6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marL="3657600" lvl="7" indent="-31750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marL="4114800" lvl="8" indent="-31750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238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048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sz="12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29845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sz="11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29845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042988" y="4840040"/>
            <a:ext cx="90342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170173" y="4840040"/>
            <a:ext cx="4710623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104552" y="4840040"/>
            <a:ext cx="1197219" cy="30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" name="Google Shape;56;p13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7ADFF90B-60BA-3C8F-6CAE-53F8A58B8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0122" y="2571485"/>
            <a:ext cx="5123755" cy="1509757"/>
          </a:xfrm>
        </p:spPr>
        <p:txBody>
          <a:bodyPr>
            <a:normAutofit/>
          </a:bodyPr>
          <a:lstStyle/>
          <a:p>
            <a:endParaRPr lang="en-US" altLang="zh-TW" sz="1800" dirty="0"/>
          </a:p>
          <a:p>
            <a:r>
              <a:rPr lang="zh-TW" altLang="en-US" sz="1800" dirty="0"/>
              <a:t>高念慈 曾宇謙 施永鴻</a:t>
            </a:r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sz="1800" dirty="0"/>
              <a:t>Advisor</a:t>
            </a:r>
            <a:r>
              <a:rPr lang="zh-TW" altLang="en-US" sz="1800" dirty="0"/>
              <a:t> </a:t>
            </a:r>
            <a:r>
              <a:rPr lang="en-US" altLang="zh-TW" sz="1800" dirty="0"/>
              <a:t>: </a:t>
            </a:r>
            <a:r>
              <a:rPr lang="zh-TW" altLang="en-US" sz="1800" dirty="0"/>
              <a:t>徐浩雲 助教</a:t>
            </a:r>
            <a:endParaRPr lang="zh-TW" altLang="en-US" dirty="0"/>
          </a:p>
        </p:txBody>
      </p:sp>
      <p:sp>
        <p:nvSpPr>
          <p:cNvPr id="4" name="Google Shape;138;p25">
            <a:extLst>
              <a:ext uri="{FF2B5EF4-FFF2-40B4-BE49-F238E27FC236}">
                <a16:creationId xmlns:a16="http://schemas.microsoft.com/office/drawing/2014/main" id="{06699750-646A-368F-21D1-CF6E06A283E1}"/>
              </a:ext>
            </a:extLst>
          </p:cNvPr>
          <p:cNvSpPr txBox="1">
            <a:spLocks/>
          </p:cNvSpPr>
          <p:nvPr/>
        </p:nvSpPr>
        <p:spPr>
          <a:xfrm>
            <a:off x="1436345" y="1508628"/>
            <a:ext cx="6270922" cy="9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4800" dirty="0"/>
              <a:t>第三組期末專題報告</a:t>
            </a:r>
          </a:p>
        </p:txBody>
      </p:sp>
    </p:spTree>
    <p:extLst>
      <p:ext uri="{BB962C8B-B14F-4D97-AF65-F5344CB8AC3E}">
        <p14:creationId xmlns:p14="http://schemas.microsoft.com/office/powerpoint/2010/main" val="4006668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1457775" y="269550"/>
            <a:ext cx="6228450" cy="4720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3</a:t>
            </a:r>
            <a:r>
              <a:rPr lang="zh-TW" sz="2400" dirty="0"/>
              <a:t>. 目標類別是否不平衡</a:t>
            </a:r>
            <a:endParaRPr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F4E3A7-5C07-DBA0-C96A-6994DD00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50" y="880452"/>
            <a:ext cx="6116382" cy="3986298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02E1A54-AEEA-E3AC-8C08-BBE074EED2AB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3" name="Google Shape;223;p38"/>
          <p:cNvSpPr txBox="1">
            <a:spLocks noGrp="1"/>
          </p:cNvSpPr>
          <p:nvPr>
            <p:ph type="title"/>
          </p:nvPr>
        </p:nvSpPr>
        <p:spPr>
          <a:xfrm>
            <a:off x="971550" y="111150"/>
            <a:ext cx="7200900" cy="4072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4</a:t>
            </a:r>
            <a:r>
              <a:rPr lang="zh-TW" sz="2400" dirty="0"/>
              <a:t>.</a:t>
            </a:r>
            <a:r>
              <a:rPr lang="zh-TW" altLang="en-US" sz="2400" dirty="0"/>
              <a:t> 統計性質</a:t>
            </a:r>
            <a:r>
              <a:rPr lang="zh-TW" sz="2400" dirty="0"/>
              <a:t> </a:t>
            </a:r>
            <a:endParaRPr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C3E172-CB4D-08B2-E2EA-D9E38B0CD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6647"/>
            <a:ext cx="9144000" cy="2330245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E687AC4-9E6B-6FF3-7A6A-D73AAAB71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4889"/>
            <a:ext cx="9144000" cy="24386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35EED928-3E59-2CEE-A84B-D8F5213EF5E3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/>
          </p:nvPr>
        </p:nvSpPr>
        <p:spPr>
          <a:xfrm>
            <a:off x="1028700" y="73225"/>
            <a:ext cx="7200900" cy="416098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5</a:t>
            </a:r>
            <a:r>
              <a:rPr lang="zh-TW" sz="2400" dirty="0"/>
              <a:t>. Box Plot</a:t>
            </a:r>
            <a:endParaRPr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1123140-52BF-A208-1749-48D0FA3F6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9323"/>
            <a:ext cx="9144000" cy="46685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97DE755-9938-384E-26D6-2A75A233A388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971550" y="83419"/>
            <a:ext cx="7200900" cy="42757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6</a:t>
            </a:r>
            <a:r>
              <a:rPr lang="zh-TW" sz="2400" dirty="0"/>
              <a:t>. 分布圖</a:t>
            </a:r>
            <a:endParaRPr sz="24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C110ABC4-86F6-4B6A-5EDF-EEFEBCBD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0995"/>
            <a:ext cx="9144000" cy="4668506"/>
          </a:xfrm>
          <a:prstGeom prst="rect">
            <a:avLst/>
          </a:prstGeom>
          <a:ln w="9525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C92E800-FB64-02A8-76CF-48D3B3EDF12F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2368AF-5046-E17E-805F-9451109D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76467-D439-7052-2834-D395BA7AC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15062-F57E-6CEF-8B42-7A0508112727}"/>
              </a:ext>
            </a:extLst>
          </p:cNvPr>
          <p:cNvSpPr/>
          <p:nvPr/>
        </p:nvSpPr>
        <p:spPr>
          <a:xfrm>
            <a:off x="426000" y="152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1075B3C2-8E73-1151-13DF-766EDA0A8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9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C92E800-FB64-02A8-76CF-48D3B3EDF12F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2368AF-5046-E17E-805F-9451109D2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276467-D439-7052-2834-D395BA7AC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15062-F57E-6CEF-8B42-7A0508112727}"/>
              </a:ext>
            </a:extLst>
          </p:cNvPr>
          <p:cNvSpPr/>
          <p:nvPr/>
        </p:nvSpPr>
        <p:spPr>
          <a:xfrm>
            <a:off x="426000" y="152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7A1115D-73BA-C1FF-521A-34D1C6F7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4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C92E800-FB64-02A8-76CF-48D3B3EDF12F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15062-F57E-6CEF-8B42-7A0508112727}"/>
              </a:ext>
            </a:extLst>
          </p:cNvPr>
          <p:cNvSpPr/>
          <p:nvPr/>
        </p:nvSpPr>
        <p:spPr>
          <a:xfrm>
            <a:off x="426000" y="152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8192EE2-8361-DA48-C1E8-E5AC3A3B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25" y="1219462"/>
            <a:ext cx="6261275" cy="270457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B941C1B-8688-823C-15F1-9F40C793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0" y="209344"/>
            <a:ext cx="1379340" cy="472480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Google Shape;193;p33">
            <a:extLst>
              <a:ext uri="{FF2B5EF4-FFF2-40B4-BE49-F238E27FC236}">
                <a16:creationId xmlns:a16="http://schemas.microsoft.com/office/drawing/2014/main" id="{00D46F67-14CC-06B6-7BEA-D97517542E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6737" y="508219"/>
            <a:ext cx="1901250" cy="42757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f34 V.S. f35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36944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7C0B829-5E8C-E02C-3D6B-955929C992DC}"/>
              </a:ext>
            </a:extLst>
          </p:cNvPr>
          <p:cNvSpPr/>
          <p:nvPr/>
        </p:nvSpPr>
        <p:spPr>
          <a:xfrm>
            <a:off x="315316" y="-1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62E799C-8979-FF75-6FA9-1944CFD2A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902" y="1219463"/>
            <a:ext cx="6290098" cy="2704574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F642B3F-A132-E12D-5659-6FA196E3B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00" y="209344"/>
            <a:ext cx="1379340" cy="4724809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Google Shape;193;p33">
            <a:extLst>
              <a:ext uri="{FF2B5EF4-FFF2-40B4-BE49-F238E27FC236}">
                <a16:creationId xmlns:a16="http://schemas.microsoft.com/office/drawing/2014/main" id="{223C2219-B889-57BF-D8ED-FA02C04AC8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36737" y="508219"/>
            <a:ext cx="1901250" cy="42757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f69 V.S. f70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19578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1581557" y="714894"/>
            <a:ext cx="5980886" cy="4360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7</a:t>
            </a:r>
            <a:r>
              <a:rPr lang="zh-TW" sz="2400" dirty="0"/>
              <a:t>. 考慮新特徵</a:t>
            </a:r>
            <a:endParaRPr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26657-D156-E543-8D10-3248C27A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29" y="169497"/>
            <a:ext cx="1977942" cy="480450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7A8C503-9D3A-0DB3-F58F-04FCE26BD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829" y="1628850"/>
            <a:ext cx="2518356" cy="236370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470F562E-54BD-D830-190B-5D32F84BD908}"/>
              </a:ext>
            </a:extLst>
          </p:cNvPr>
          <p:cNvSpPr/>
          <p:nvPr/>
        </p:nvSpPr>
        <p:spPr>
          <a:xfrm>
            <a:off x="37395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0" name="Google Shape;210;p36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None/>
            </a:pPr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1028700" y="36600"/>
            <a:ext cx="6358500" cy="526875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8</a:t>
            </a:r>
            <a:r>
              <a:rPr lang="zh-TW" sz="2400" dirty="0"/>
              <a:t>. 相關</a:t>
            </a:r>
            <a:r>
              <a:rPr lang="zh-TW" altLang="en-US" sz="2400" dirty="0"/>
              <a:t>性</a:t>
            </a:r>
            <a:endParaRPr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F2C29C-688C-28CE-14B0-8D8AA67BE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400"/>
            <a:ext cx="9144000" cy="46971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4;p26">
            <a:extLst>
              <a:ext uri="{FF2B5EF4-FFF2-40B4-BE49-F238E27FC236}">
                <a16:creationId xmlns:a16="http://schemas.microsoft.com/office/drawing/2014/main" id="{0DADACF6-D3B8-E0B5-520B-669BC2D8DD25}"/>
              </a:ext>
            </a:extLst>
          </p:cNvPr>
          <p:cNvSpPr txBox="1">
            <a:spLocks/>
          </p:cNvSpPr>
          <p:nvPr/>
        </p:nvSpPr>
        <p:spPr>
          <a:xfrm>
            <a:off x="1181100" y="44910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300"/>
            </a:pPr>
            <a:r>
              <a:rPr lang="zh-TW" altLang="en-US" dirty="0"/>
              <a:t>目錄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</a:p>
        </p:txBody>
      </p:sp>
      <p:sp>
        <p:nvSpPr>
          <p:cNvPr id="7" name="Google Shape;145;p26">
            <a:extLst>
              <a:ext uri="{FF2B5EF4-FFF2-40B4-BE49-F238E27FC236}">
                <a16:creationId xmlns:a16="http://schemas.microsoft.com/office/drawing/2014/main" id="{29E21DD8-134D-B393-31C9-AAC1A39C8C62}"/>
              </a:ext>
            </a:extLst>
          </p:cNvPr>
          <p:cNvSpPr txBox="1">
            <a:spLocks/>
          </p:cNvSpPr>
          <p:nvPr/>
        </p:nvSpPr>
        <p:spPr>
          <a:xfrm>
            <a:off x="1535100" y="1334100"/>
            <a:ext cx="6846900" cy="3360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5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4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2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2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sz="1100" b="0" i="1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Font typeface="Libre Franklin"/>
              <a:buChar char="■"/>
              <a:defRPr sz="11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387350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zh-TW" altLang="en-US" sz="2000" dirty="0"/>
              <a:t>資料介紹</a:t>
            </a:r>
            <a:endParaRPr lang="en-US" altLang="zh-TW" sz="2000" dirty="0"/>
          </a:p>
          <a:p>
            <a:pPr marL="387350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en-US" altLang="zh-TW" sz="2000" dirty="0"/>
              <a:t>EDA</a:t>
            </a:r>
          </a:p>
          <a:p>
            <a:pPr marL="387350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zh-TW" altLang="en-US" sz="2000" dirty="0"/>
              <a:t>模型 </a:t>
            </a:r>
            <a:r>
              <a:rPr lang="en-US" altLang="zh-TW" sz="2000" dirty="0"/>
              <a:t>: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844550" lvl="1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en-US" altLang="zh-TW" sz="2000" dirty="0"/>
              <a:t>Logistic</a:t>
            </a:r>
            <a:r>
              <a:rPr lang="zh-TW" altLang="en-US" sz="2000" dirty="0"/>
              <a:t>、</a:t>
            </a:r>
            <a:r>
              <a:rPr lang="en-US" altLang="zh-TW" sz="2000" dirty="0"/>
              <a:t>Decision Tree</a:t>
            </a:r>
            <a:r>
              <a:rPr lang="zh-TW" altLang="en-US" sz="2000" dirty="0"/>
              <a:t>、</a:t>
            </a:r>
            <a:r>
              <a:rPr lang="en-US" altLang="zh-TW" sz="2000" dirty="0" err="1"/>
              <a:t>RandomForest</a:t>
            </a:r>
            <a:endParaRPr lang="en-US" altLang="zh-TW" sz="2000" dirty="0"/>
          </a:p>
          <a:p>
            <a:pPr marL="844550" lvl="1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en-US" altLang="zh-TW" sz="2000" dirty="0" err="1"/>
              <a:t>XGBoost</a:t>
            </a:r>
            <a:endParaRPr lang="en-US" altLang="zh-TW" sz="2000" dirty="0"/>
          </a:p>
          <a:p>
            <a:pPr marL="844550" lvl="1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en-US" altLang="zh-TW" sz="2000" dirty="0"/>
              <a:t>Light GBM</a:t>
            </a:r>
          </a:p>
          <a:p>
            <a:pPr marL="387350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en-US" altLang="zh-TW" sz="2000" dirty="0"/>
              <a:t>Submission </a:t>
            </a:r>
            <a:r>
              <a:rPr lang="zh-TW" altLang="en-US" sz="2000" dirty="0"/>
              <a:t>調整</a:t>
            </a:r>
            <a:endParaRPr lang="en-US" altLang="zh-TW" sz="2000" dirty="0"/>
          </a:p>
          <a:p>
            <a:pPr marL="387350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r>
              <a:rPr lang="zh-TW" altLang="en-US" sz="2000" dirty="0"/>
              <a:t>總結</a:t>
            </a:r>
            <a:endParaRPr lang="en-US" altLang="zh-TW" sz="2000" dirty="0"/>
          </a:p>
          <a:p>
            <a:pPr marL="387350" indent="-285750">
              <a:spcBef>
                <a:spcPts val="900"/>
              </a:spcBef>
              <a:buSzPts val="1500"/>
              <a:buFont typeface="Wingdings" panose="05000000000000000000" pitchFamily="2" charset="2"/>
              <a:buChar char="l"/>
            </a:pPr>
            <a:endParaRPr lang="zh-TW" altLang="en-US" dirty="0"/>
          </a:p>
          <a:p>
            <a:pPr marL="0" indent="0">
              <a:spcBef>
                <a:spcPts val="900"/>
              </a:spcBef>
              <a:buSzPts val="1500"/>
              <a:buFont typeface="Libre Franklin"/>
              <a:buNone/>
            </a:pPr>
            <a:endParaRPr lang="zh-TW" altLang="en-US" dirty="0"/>
          </a:p>
          <a:p>
            <a:pPr marL="292100" indent="-190500">
              <a:spcBef>
                <a:spcPts val="900"/>
              </a:spcBef>
              <a:buSzPts val="1500"/>
              <a:buFont typeface="Libre Franklin"/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96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1;p36">
            <a:extLst>
              <a:ext uri="{FF2B5EF4-FFF2-40B4-BE49-F238E27FC236}">
                <a16:creationId xmlns:a16="http://schemas.microsoft.com/office/drawing/2014/main" id="{C7D7529C-84DE-7A03-6B1D-0859DFDABF22}"/>
              </a:ext>
            </a:extLst>
          </p:cNvPr>
          <p:cNvSpPr txBox="1">
            <a:spLocks/>
          </p:cNvSpPr>
          <p:nvPr/>
        </p:nvSpPr>
        <p:spPr>
          <a:xfrm>
            <a:off x="1392750" y="408049"/>
            <a:ext cx="6358500" cy="52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400" dirty="0"/>
              <a:t>Claim V.S. </a:t>
            </a:r>
            <a:r>
              <a:rPr lang="zh-TW" altLang="en-US" sz="2400" dirty="0"/>
              <a:t>缺失值數量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BFA811-7E3C-C7E5-5261-B6545241C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4" y="1077151"/>
            <a:ext cx="5217816" cy="3658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2172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/>
              <a:t>缺失值處理</a:t>
            </a: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zh-TW"/>
              <a:t>這裡給出了5種可能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 txBox="1">
            <a:spLocks noGrp="1"/>
          </p:cNvSpPr>
          <p:nvPr>
            <p:ph type="body" idx="1"/>
          </p:nvPr>
        </p:nvSpPr>
        <p:spPr>
          <a:xfrm>
            <a:off x="3131593" y="429934"/>
            <a:ext cx="3342271" cy="2034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/>
              <a:t>不做處理 </a:t>
            </a:r>
            <a:r>
              <a:rPr lang="en-US" altLang="zh-TW" sz="2000" dirty="0"/>
              <a:t>/</a:t>
            </a:r>
            <a:r>
              <a:rPr lang="zh-TW" altLang="en-US" sz="2000" dirty="0"/>
              <a:t> 補 </a:t>
            </a:r>
            <a:r>
              <a:rPr lang="en-US" altLang="zh-TW" sz="2000" dirty="0"/>
              <a:t>0</a:t>
            </a:r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/>
              <a:t>補中位數</a:t>
            </a:r>
            <a:endParaRPr lang="en-US" altLang="zh-TW" sz="2000" dirty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/>
              <a:t>手動補值 </a:t>
            </a:r>
            <a:r>
              <a:rPr lang="en-US" altLang="zh-TW" sz="2000" dirty="0">
                <a:sym typeface="Wingdings" panose="05000000000000000000" pitchFamily="2" charset="2"/>
              </a:rPr>
              <a:t></a:t>
            </a:r>
            <a:r>
              <a:rPr lang="zh-TW" altLang="en-US" sz="2000" dirty="0">
                <a:sym typeface="Wingdings" panose="05000000000000000000" pitchFamily="2" charset="2"/>
              </a:rPr>
              <a:t> 看分布圖決定</a:t>
            </a:r>
            <a:endParaRPr lang="en-US" altLang="zh-TW" sz="2000" dirty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/>
              <a:t>不做處理 </a:t>
            </a:r>
            <a:r>
              <a:rPr lang="en-US" altLang="zh-TW" sz="2000" dirty="0"/>
              <a:t>+</a:t>
            </a:r>
            <a:r>
              <a:rPr lang="zh-TW" altLang="en-US" sz="2000" dirty="0"/>
              <a:t> 缺失值數量</a:t>
            </a:r>
            <a:endParaRPr lang="en-US" altLang="zh-TW" sz="2000" dirty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zh-TW" altLang="en-US" sz="2000" dirty="0"/>
              <a:t>補值 </a:t>
            </a:r>
            <a:r>
              <a:rPr lang="en-US" altLang="zh-TW" sz="2000" dirty="0"/>
              <a:t>+</a:t>
            </a:r>
            <a:r>
              <a:rPr lang="zh-TW" altLang="en-US" sz="2000" dirty="0"/>
              <a:t> 缺失值數量</a:t>
            </a:r>
            <a:endParaRPr lang="en-US" altLang="zh-TW" dirty="0"/>
          </a:p>
          <a:p>
            <a:pPr marL="285750" indent="-285750">
              <a:spcAft>
                <a:spcPts val="200"/>
              </a:spcAft>
              <a:buFont typeface="Wingdings" panose="05000000000000000000" pitchFamily="2" charset="2"/>
              <a:buChar char="l"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3D9753B-4EBE-FB00-6822-25121F9CC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75" y="2679566"/>
            <a:ext cx="7196509" cy="203400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C2455A-D378-6183-A2CC-02124FE31B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ROC &amp; AUC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5850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CC5B1D-CE4C-A5D5-0DBD-8FEBF1A6F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14350"/>
            <a:ext cx="7982564" cy="11144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ROC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曲線</a:t>
            </a:r>
            <a:b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(receiver operating characteristic curve)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C7DA10-AEF5-2DCB-C419-8BD73CB85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714500"/>
            <a:ext cx="7982564" cy="2686050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150"/>
              </a:spcAft>
            </a:pP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ROC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一般使用二元分類模型，也就是結果只會有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:(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有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陰性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陽性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等等。</a:t>
            </a:r>
            <a:endParaRPr lang="en-US" altLang="zh-TW" sz="1800" dirty="0">
              <a:solidFill>
                <a:srgbClr val="191B0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Bef>
                <a:spcPts val="600"/>
              </a:spcBef>
              <a:spcAft>
                <a:spcPts val="150"/>
              </a:spcAft>
              <a:buNone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150"/>
              </a:spcAft>
            </a:pP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以高血壓為例，收縮壓超過</a:t>
            </a:r>
            <a:r>
              <a:rPr lang="en-US" altLang="zh-TW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140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或舒張壓超過</a:t>
            </a:r>
            <a:r>
              <a:rPr lang="en-US" altLang="zh-TW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我們就判定為高血壓患者。</a:t>
            </a:r>
            <a:endParaRPr lang="en-US" altLang="zh-TW" sz="1800" dirty="0">
              <a:solidFill>
                <a:srgbClr val="191B0E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spcBef>
                <a:spcPts val="600"/>
              </a:spcBef>
              <a:spcAft>
                <a:spcPts val="150"/>
              </a:spcAft>
              <a:buNone/>
            </a:pP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spcBef>
                <a:spcPts val="600"/>
              </a:spcBef>
              <a:spcAft>
                <a:spcPts val="150"/>
              </a:spcAft>
            </a:pP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此收縮壓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140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和舒張壓</a:t>
            </a:r>
            <a:r>
              <a:rPr lang="en-US" altLang="zh-TW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90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則稱為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閾值</a:t>
            </a:r>
            <a:r>
              <a:rPr lang="zh-TW" altLang="en-US" sz="1800" dirty="0">
                <a:solidFill>
                  <a:srgbClr val="191B0E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7232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1E910-8CBE-30CC-3D76-FA8CF7140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797" y="514590"/>
            <a:ext cx="7200900" cy="1114425"/>
          </a:xfrm>
        </p:spPr>
        <p:txBody>
          <a:bodyPr/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混淆矩陣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(Confusion Matrix)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3702BD4-B333-F30E-C389-0CC00306190A}"/>
              </a:ext>
            </a:extLst>
          </p:cNvPr>
          <p:cNvGrpSpPr/>
          <p:nvPr/>
        </p:nvGrpSpPr>
        <p:grpSpPr>
          <a:xfrm>
            <a:off x="1950461" y="1146415"/>
            <a:ext cx="5833026" cy="3751400"/>
            <a:chOff x="2453131" y="1508888"/>
            <a:chExt cx="7777368" cy="5001867"/>
          </a:xfrm>
        </p:grpSpPr>
        <p:pic>
          <p:nvPicPr>
            <p:cNvPr id="7" name="圖片 6" descr="一張含有 桌 的圖片&#10;&#10;自動產生的描述">
              <a:extLst>
                <a:ext uri="{FF2B5EF4-FFF2-40B4-BE49-F238E27FC236}">
                  <a16:creationId xmlns:a16="http://schemas.microsoft.com/office/drawing/2014/main" id="{65F86F2A-7FC3-A365-0203-2EADC865B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3131" y="1508888"/>
              <a:ext cx="7674094" cy="4987595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8C06FD03-4351-2BDB-2E2D-D090BA4111CE}"/>
                </a:ext>
              </a:extLst>
            </p:cNvPr>
            <p:cNvSpPr txBox="1"/>
            <p:nvPr/>
          </p:nvSpPr>
          <p:spPr>
            <a:xfrm>
              <a:off x="4350774" y="1563352"/>
              <a:ext cx="458673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真實值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2A1411-220A-9899-E8C2-0A78A441B576}"/>
                </a:ext>
              </a:extLst>
            </p:cNvPr>
            <p:cNvSpPr txBox="1"/>
            <p:nvPr/>
          </p:nvSpPr>
          <p:spPr>
            <a:xfrm>
              <a:off x="4530204" y="2155608"/>
              <a:ext cx="175997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Ture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F648F61-565B-63B3-F631-16D647889D83}"/>
                </a:ext>
              </a:extLst>
            </p:cNvPr>
            <p:cNvSpPr txBox="1"/>
            <p:nvPr/>
          </p:nvSpPr>
          <p:spPr>
            <a:xfrm>
              <a:off x="6823587" y="2167849"/>
              <a:ext cx="202544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False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9CAABBA-FEAF-DBF0-93C3-A6293F6E9CD0}"/>
                </a:ext>
              </a:extLst>
            </p:cNvPr>
            <p:cNvSpPr txBox="1"/>
            <p:nvPr/>
          </p:nvSpPr>
          <p:spPr>
            <a:xfrm>
              <a:off x="2480178" y="3464076"/>
              <a:ext cx="39329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決策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2BBCB39-2B44-03C0-5772-9B82741695F3}"/>
                </a:ext>
              </a:extLst>
            </p:cNvPr>
            <p:cNvSpPr txBox="1"/>
            <p:nvPr/>
          </p:nvSpPr>
          <p:spPr>
            <a:xfrm>
              <a:off x="3293806" y="2763252"/>
              <a:ext cx="74723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接受</a:t>
              </a: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6D1956D-C9ED-4F43-019B-023BFD6A7473}"/>
                </a:ext>
              </a:extLst>
            </p:cNvPr>
            <p:cNvSpPr txBox="1"/>
            <p:nvPr/>
          </p:nvSpPr>
          <p:spPr>
            <a:xfrm>
              <a:off x="3382279" y="4242862"/>
              <a:ext cx="658763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拒絕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807AE06-4AF0-312C-E043-414557EA0F81}"/>
                </a:ext>
              </a:extLst>
            </p:cNvPr>
            <p:cNvSpPr txBox="1"/>
            <p:nvPr/>
          </p:nvSpPr>
          <p:spPr>
            <a:xfrm>
              <a:off x="9139102" y="1851923"/>
              <a:ext cx="796395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/>
                <a:t>總數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37A7BAE6-1FDD-2F49-5FBC-1B50F4D920A2}"/>
                </a:ext>
              </a:extLst>
            </p:cNvPr>
            <p:cNvSpPr txBox="1"/>
            <p:nvPr/>
          </p:nvSpPr>
          <p:spPr>
            <a:xfrm>
              <a:off x="4508082" y="2917141"/>
              <a:ext cx="19369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真陽性</a:t>
              </a:r>
              <a:r>
                <a:rPr lang="en-US" altLang="zh-TW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(TP)</a:t>
              </a:r>
              <a:endPara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D81E9B8-EC8B-DBB3-7E23-CDAF9C54CC56}"/>
                </a:ext>
              </a:extLst>
            </p:cNvPr>
            <p:cNvSpPr txBox="1"/>
            <p:nvPr/>
          </p:nvSpPr>
          <p:spPr>
            <a:xfrm>
              <a:off x="6867831" y="2917141"/>
              <a:ext cx="193695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假陽性</a:t>
              </a:r>
              <a:r>
                <a:rPr lang="en-US" altLang="zh-TW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(FP)</a:t>
              </a:r>
              <a:endPara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52E4B0F-142D-4348-7CA3-AB745AA95E55}"/>
                </a:ext>
              </a:extLst>
            </p:cNvPr>
            <p:cNvSpPr txBox="1"/>
            <p:nvPr/>
          </p:nvSpPr>
          <p:spPr>
            <a:xfrm>
              <a:off x="4508082" y="4396750"/>
              <a:ext cx="18484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假陰性</a:t>
              </a:r>
              <a:r>
                <a:rPr lang="en-US" altLang="zh-TW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(FN)</a:t>
              </a:r>
              <a:endPara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8D3CEDE-3F92-D810-F459-614FC7798742}"/>
                </a:ext>
              </a:extLst>
            </p:cNvPr>
            <p:cNvSpPr txBox="1"/>
            <p:nvPr/>
          </p:nvSpPr>
          <p:spPr>
            <a:xfrm>
              <a:off x="6867831" y="4396750"/>
              <a:ext cx="1799304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真陰性</a:t>
              </a:r>
              <a:r>
                <a:rPr lang="en-US" altLang="zh-TW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(TN)</a:t>
              </a:r>
              <a:endPara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7819C06-1258-4688-BE16-5818FA31E269}"/>
                </a:ext>
              </a:extLst>
            </p:cNvPr>
            <p:cNvSpPr txBox="1"/>
            <p:nvPr/>
          </p:nvSpPr>
          <p:spPr>
            <a:xfrm>
              <a:off x="2891890" y="5802868"/>
              <a:ext cx="98077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總數</a:t>
              </a:r>
            </a:p>
            <a:p>
              <a:endParaRPr lang="zh-TW" altLang="en-US" sz="105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786AE95-FC24-8881-B76B-561D6F0535BD}"/>
                </a:ext>
              </a:extLst>
            </p:cNvPr>
            <p:cNvSpPr txBox="1"/>
            <p:nvPr/>
          </p:nvSpPr>
          <p:spPr>
            <a:xfrm>
              <a:off x="4508082" y="5802868"/>
              <a:ext cx="18484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TP+FN</a:t>
              </a:r>
              <a:endPara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782779-F009-F048-0D77-D805278BD9B1}"/>
                </a:ext>
              </a:extLst>
            </p:cNvPr>
            <p:cNvSpPr txBox="1"/>
            <p:nvPr/>
          </p:nvSpPr>
          <p:spPr>
            <a:xfrm>
              <a:off x="6823587" y="5785039"/>
              <a:ext cx="198119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1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FP+TN</a:t>
              </a:r>
              <a:endParaRPr lang="zh-TW" altLang="en-US" sz="21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5E79EB-A6A1-B46B-35DB-286D88997F70}"/>
                </a:ext>
              </a:extLst>
            </p:cNvPr>
            <p:cNvSpPr txBox="1"/>
            <p:nvPr/>
          </p:nvSpPr>
          <p:spPr>
            <a:xfrm>
              <a:off x="9114539" y="2947917"/>
              <a:ext cx="109139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TP+FP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5C55833C-149B-9425-65E0-623955785916}"/>
                </a:ext>
              </a:extLst>
            </p:cNvPr>
            <p:cNvSpPr txBox="1"/>
            <p:nvPr/>
          </p:nvSpPr>
          <p:spPr>
            <a:xfrm>
              <a:off x="9139102" y="4458306"/>
              <a:ext cx="109139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FN+TN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440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1B66CD8-B756-91A4-4919-4BAF0BCFFD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0822" y="820379"/>
                <a:ext cx="7687597" cy="3502742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zh-TW" sz="4500" dirty="0"/>
                  <a:t>TPR=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r>
                  <a:rPr lang="zh-TW" altLang="en-US" sz="4500" dirty="0"/>
                  <a:t> </a:t>
                </a:r>
                <a:r>
                  <a:rPr lang="en-US" altLang="zh-TW" sz="4500" dirty="0"/>
                  <a:t>(</a:t>
                </a:r>
                <a:r>
                  <a:rPr lang="zh-TW" altLang="en-US" sz="4500" dirty="0"/>
                  <a:t>判斷正確</a:t>
                </a:r>
                <a:r>
                  <a:rPr lang="en-US" altLang="zh-TW" sz="4500" dirty="0"/>
                  <a:t>)</a:t>
                </a:r>
              </a:p>
              <a:p>
                <a:pPr marL="0" indent="0">
                  <a:buNone/>
                </a:pPr>
                <a:endParaRPr lang="en-US" altLang="zh-TW" sz="4500" dirty="0"/>
              </a:p>
              <a:p>
                <a:pPr marL="0" indent="0">
                  <a:buNone/>
                </a:pPr>
                <a:r>
                  <a:rPr lang="en-US" altLang="zh-TW" sz="4500" dirty="0"/>
                  <a:t>FPR=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lang="zh-TW" altLang="en-US" sz="4500" dirty="0"/>
                  <a:t> </a:t>
                </a:r>
                <a:r>
                  <a:rPr lang="en-US" altLang="zh-TW" sz="4500" dirty="0"/>
                  <a:t>(</a:t>
                </a:r>
                <a:r>
                  <a:rPr lang="zh-TW" altLang="en-US" sz="4500" dirty="0"/>
                  <a:t>判斷錯誤</a:t>
                </a:r>
                <a:r>
                  <a:rPr lang="en-US" altLang="zh-TW" sz="4500" dirty="0"/>
                  <a:t>)</a:t>
                </a:r>
              </a:p>
              <a:p>
                <a:pPr marL="0" indent="0">
                  <a:buNone/>
                </a:pPr>
                <a:endParaRPr lang="en-US" altLang="zh-TW" sz="4500" dirty="0"/>
              </a:p>
              <a:p>
                <a:pPr marL="0" indent="0">
                  <a:buNone/>
                </a:pPr>
                <a:r>
                  <a:rPr lang="en-US" altLang="zh-TW" sz="4500" dirty="0"/>
                  <a:t>ACC=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4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4500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lang="zh-TW" altLang="en-US" sz="4500" dirty="0"/>
                  <a:t> </a:t>
                </a:r>
                <a:r>
                  <a:rPr lang="en-US" altLang="zh-TW" sz="4500" dirty="0"/>
                  <a:t>(</a:t>
                </a:r>
                <a:r>
                  <a:rPr lang="zh-TW" altLang="en-US" sz="4500" dirty="0"/>
                  <a:t>準確度</a:t>
                </a:r>
                <a:r>
                  <a:rPr lang="en-US" altLang="zh-TW" sz="4500" dirty="0"/>
                  <a:t>)</a:t>
                </a:r>
                <a:endParaRPr lang="zh-TW" altLang="en-US" sz="45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1B66CD8-B756-91A4-4919-4BAF0BCFFD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822" y="820379"/>
                <a:ext cx="7687597" cy="3502742"/>
              </a:xfrm>
              <a:blipFill>
                <a:blip r:embed="rId3"/>
                <a:stretch>
                  <a:fillRect l="-2855" t="-17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278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27949-603F-158B-502D-CCC0ED94B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40608"/>
            <a:ext cx="7200900" cy="1114425"/>
          </a:xfrm>
        </p:spPr>
        <p:txBody>
          <a:bodyPr/>
          <a:lstStyle/>
          <a:p>
            <a:pPr algn="ctr"/>
            <a:r>
              <a:rPr lang="en-US" altLang="zh-TW" dirty="0"/>
              <a:t>ROC</a:t>
            </a:r>
            <a:r>
              <a:rPr lang="zh-TW" altLang="en-US" dirty="0"/>
              <a:t>曲線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13D751-ADB5-6185-A4CC-ECB172960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05" y="1555033"/>
            <a:ext cx="3784690" cy="298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966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內容版面配置區 18" descr="一張含有 桌 的圖片&#10;&#10;自動產生的描述">
            <a:extLst>
              <a:ext uri="{FF2B5EF4-FFF2-40B4-BE49-F238E27FC236}">
                <a16:creationId xmlns:a16="http://schemas.microsoft.com/office/drawing/2014/main" id="{0341E252-2DCB-C3F1-BFB2-8E2E7888B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3" y="816361"/>
            <a:ext cx="3811197" cy="35107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BFC461B-2C9F-8211-FD7E-D68E9C14E62D}"/>
                  </a:ext>
                </a:extLst>
              </p:cNvPr>
              <p:cNvSpPr txBox="1"/>
              <p:nvPr/>
            </p:nvSpPr>
            <p:spPr>
              <a:xfrm>
                <a:off x="5068716" y="816361"/>
                <a:ext cx="3492723" cy="1864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TPR=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zh-TW" sz="3000" dirty="0"/>
              </a:p>
              <a:p>
                <a:endParaRPr lang="en-US" altLang="zh-TW" sz="3000" dirty="0"/>
              </a:p>
              <a:p>
                <a:r>
                  <a:rPr lang="en-US" altLang="zh-TW" sz="3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FPR=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endParaRPr lang="zh-TW" altLang="en-US" sz="3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BFC461B-2C9F-8211-FD7E-D68E9C14E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716" y="816361"/>
                <a:ext cx="3492723" cy="1864998"/>
              </a:xfrm>
              <a:prstGeom prst="rect">
                <a:avLst/>
              </a:prstGeom>
              <a:blipFill>
                <a:blip r:embed="rId3"/>
                <a:stretch>
                  <a:fillRect l="-4014" b="-39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B38200-9991-4AE5-8495-B3ED292CD586}"/>
              </a:ext>
            </a:extLst>
          </p:cNvPr>
          <p:cNvSpPr txBox="1"/>
          <p:nvPr/>
        </p:nvSpPr>
        <p:spPr>
          <a:xfrm>
            <a:off x="1305232" y="4327139"/>
            <a:ext cx="8554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/>
              <a:t>真實狀況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3BDEBF6-80CE-2FA3-8A37-F227EFB23A4C}"/>
              </a:ext>
            </a:extLst>
          </p:cNvPr>
          <p:cNvSpPr txBox="1"/>
          <p:nvPr/>
        </p:nvSpPr>
        <p:spPr>
          <a:xfrm>
            <a:off x="3244645" y="4327139"/>
            <a:ext cx="8554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50"/>
              <a:t>真實狀況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72D1DFE-A86B-22A1-B20E-BA706D5999B1}"/>
                  </a:ext>
                </a:extLst>
              </p:cNvPr>
              <p:cNvSpPr txBox="1"/>
              <p:nvPr/>
            </p:nvSpPr>
            <p:spPr>
              <a:xfrm>
                <a:off x="5073446" y="2912807"/>
                <a:ext cx="3480619" cy="747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0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ACC=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30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zh-TW" altLang="en-US" sz="3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72D1DFE-A86B-22A1-B20E-BA706D599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446" y="2912807"/>
                <a:ext cx="3480619" cy="747833"/>
              </a:xfrm>
              <a:prstGeom prst="rect">
                <a:avLst/>
              </a:prstGeom>
              <a:blipFill>
                <a:blip r:embed="rId4"/>
                <a:stretch>
                  <a:fillRect l="-4028" b="-122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310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18" descr="一張含有 桌 的圖片&#10;&#10;自動產生的描述">
            <a:extLst>
              <a:ext uri="{FF2B5EF4-FFF2-40B4-BE49-F238E27FC236}">
                <a16:creationId xmlns:a16="http://schemas.microsoft.com/office/drawing/2014/main" id="{E02B32B7-73B7-D857-F85B-2AEC1D7AA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69" y="837993"/>
            <a:ext cx="3764231" cy="34675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EB7341-F43A-8526-86F2-BA643ACABD20}"/>
                  </a:ext>
                </a:extLst>
              </p:cNvPr>
              <p:cNvSpPr txBox="1"/>
              <p:nvPr/>
            </p:nvSpPr>
            <p:spPr>
              <a:xfrm>
                <a:off x="5235651" y="777795"/>
                <a:ext cx="3672349" cy="1672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TPR=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1+9</m:t>
                        </m:r>
                      </m:den>
                    </m:f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</a:t>
                </a:r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den>
                    </m:f>
                  </m:oMath>
                </a14:m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endPara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  <a:p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FPR=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𝐹𝑃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𝑇𝑁</m:t>
                        </m:r>
                      </m:den>
                    </m:f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TW" sz="2400" i="1" dirty="0">
                            <a:latin typeface="Cambria Math" panose="02040503050406030204" pitchFamily="18" charset="0"/>
                          </a:rPr>
                          <m:t>0+10</m:t>
                        </m:r>
                      </m:den>
                    </m:f>
                  </m:oMath>
                </a14:m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= 0</a:t>
                </a:r>
              </a:p>
              <a:p>
                <a:endParaRPr lang="zh-TW" altLang="en-US" sz="105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6EB7341-F43A-8526-86F2-BA643ACAB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651" y="777795"/>
                <a:ext cx="3672349" cy="1672317"/>
              </a:xfrm>
              <a:prstGeom prst="rect">
                <a:avLst/>
              </a:prstGeom>
              <a:blipFill>
                <a:blip r:embed="rId3"/>
                <a:stretch>
                  <a:fillRect l="-26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8A523804-7136-9986-D000-871DCF201F42}"/>
              </a:ext>
            </a:extLst>
          </p:cNvPr>
          <p:cNvSpPr txBox="1"/>
          <p:nvPr/>
        </p:nvSpPr>
        <p:spPr>
          <a:xfrm>
            <a:off x="5235651" y="339213"/>
            <a:ext cx="400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閾值以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0.9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D12B55-295E-A1E0-F1C5-3380C8FD1E52}"/>
              </a:ext>
            </a:extLst>
          </p:cNvPr>
          <p:cNvSpPr txBox="1"/>
          <p:nvPr/>
        </p:nvSpPr>
        <p:spPr>
          <a:xfrm>
            <a:off x="5235651" y="2537395"/>
            <a:ext cx="376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閾值以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0.1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CD1CCA1-6AD9-23DC-0710-812946D5A887}"/>
                  </a:ext>
                </a:extLst>
              </p:cNvPr>
              <p:cNvSpPr txBox="1"/>
              <p:nvPr/>
            </p:nvSpPr>
            <p:spPr>
              <a:xfrm>
                <a:off x="5235651" y="3040113"/>
                <a:ext cx="4002466" cy="151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TPR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10+0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1</a:t>
                </a:r>
              </a:p>
              <a:p>
                <a:endParaRPr lang="en-US" altLang="zh-TW" sz="2400" dirty="0">
                  <a:latin typeface="標楷體" panose="03000509000000000000" pitchFamily="65" charset="-120"/>
                </a:endParaRPr>
              </a:p>
              <a:p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FPR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𝐹𝑃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𝐹𝑃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+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𝑇𝑁</m:t>
                        </m:r>
                      </m:den>
                    </m:f>
                    <m:r>
                      <a:rPr lang="en-US" altLang="zh-TW" sz="2400" i="1">
                        <a:latin typeface="Cambria Math" panose="02040503050406030204" pitchFamily="18" charset="0"/>
                        <a:ea typeface="標楷體" panose="03000509000000000000" pitchFamily="65" charset="-12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  <a:ea typeface="標楷體" panose="03000509000000000000" pitchFamily="65" charset="-120"/>
                          </a:rPr>
                          <m:t>10+0</m:t>
                        </m:r>
                      </m:den>
                    </m:f>
                  </m:oMath>
                </a14:m>
                <a:r>
                  <a:rPr lang="zh-TW" altLang="en-US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 </a:t>
                </a:r>
                <a:r>
                  <a:rPr lang="en-US" altLang="zh-TW" sz="2400" dirty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= 1</a:t>
                </a:r>
                <a:endParaRPr lang="zh-TW" altLang="en-US" sz="24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CD1CCA1-6AD9-23DC-0710-812946D5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651" y="3040113"/>
                <a:ext cx="4002466" cy="1511311"/>
              </a:xfrm>
              <a:prstGeom prst="rect">
                <a:avLst/>
              </a:prstGeom>
              <a:blipFill>
                <a:blip r:embed="rId4"/>
                <a:stretch>
                  <a:fillRect l="-2439" b="-28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A1034F06-36A7-2F0C-2F7C-2C21979702E4}"/>
              </a:ext>
            </a:extLst>
          </p:cNvPr>
          <p:cNvSpPr txBox="1"/>
          <p:nvPr/>
        </p:nvSpPr>
        <p:spPr>
          <a:xfrm>
            <a:off x="4229100" y="2230694"/>
            <a:ext cx="685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5806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22" cy="96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 dirty="0"/>
              <a:t>資料介紹</a:t>
            </a:r>
            <a:endParaRPr dirty="0"/>
          </a:p>
        </p:txBody>
      </p:sp>
      <p:sp>
        <p:nvSpPr>
          <p:cNvPr id="139" name="Google Shape;139;p25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38" cy="46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zh-TW" dirty="0"/>
              <a:t>一份包含缺失值的資料，此資料已分好訓練集和測試集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5E9609-1CE4-5112-4CFE-62AA9A2A9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85" y="557876"/>
            <a:ext cx="4293900" cy="4027749"/>
          </a:xfrm>
        </p:spPr>
      </p:pic>
    </p:spTree>
    <p:extLst>
      <p:ext uri="{BB962C8B-B14F-4D97-AF65-F5344CB8AC3E}">
        <p14:creationId xmlns:p14="http://schemas.microsoft.com/office/powerpoint/2010/main" val="19190816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DC0559-D62E-B90C-C757-DC95BB7A4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11110"/>
            <a:ext cx="7200900" cy="1114425"/>
          </a:xfrm>
        </p:spPr>
        <p:txBody>
          <a:bodyPr/>
          <a:lstStyle/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AUC</a:t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Area under the Curve of ROC)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3D182-C14D-817E-95F1-E583F7336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42500"/>
            <a:ext cx="7200900" cy="2686050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ROC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曲線下的面積稱為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AUC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可更有效的分辨兩條有相交的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ROC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曲線哪條分類的更好。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AUC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遠離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 0.5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好的模型</a:t>
            </a:r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AUC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靠近 </a:t>
            </a:r>
            <a:r>
              <a:rPr lang="en-US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0.5 </a:t>
            </a:r>
            <a:r>
              <a: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差的模型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8FED14-306F-1511-5E6E-05261D056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34" y="2778205"/>
            <a:ext cx="2865566" cy="23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28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59BF06-140B-D08E-530E-E7A9CC8FC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546" y="676583"/>
            <a:ext cx="7200900" cy="1114425"/>
          </a:xfrm>
        </p:spPr>
        <p:txBody>
          <a:bodyPr/>
          <a:lstStyle/>
          <a:p>
            <a:pPr algn="ctr"/>
            <a:r>
              <a:rPr lang="zh-TW" altLang="en-US" dirty="0"/>
              <a:t>如何計算</a:t>
            </a:r>
            <a:r>
              <a:rPr lang="en-US" altLang="zh-TW" dirty="0"/>
              <a:t>AUC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036E7-26D0-26BD-9B6A-8180D0C53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410" y="1707126"/>
            <a:ext cx="7200900" cy="2686050"/>
          </a:xfrm>
        </p:spPr>
        <p:txBody>
          <a:bodyPr/>
          <a:lstStyle/>
          <a:p>
            <a:r>
              <a:rPr lang="en-US" altLang="zh-TW" dirty="0"/>
              <a:t>AUC</a:t>
            </a:r>
            <a:r>
              <a:rPr lang="zh-TW" altLang="en-US" dirty="0"/>
              <a:t>面積介於 </a:t>
            </a:r>
            <a:r>
              <a:rPr lang="en-US" altLang="zh-TW" dirty="0"/>
              <a:t>0~1</a:t>
            </a:r>
            <a:r>
              <a:rPr lang="zh-TW" altLang="en-US" dirty="0"/>
              <a:t> 之間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簡單地將每個相鄰的點以直線連接，計算連線下方的總面積。因為每一線段下方都是一個梯形，所以叫梯形法。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7810B9F-75B8-550F-135F-257EED484824}"/>
              </a:ext>
            </a:extLst>
          </p:cNvPr>
          <p:cNvGrpSpPr/>
          <p:nvPr/>
        </p:nvGrpSpPr>
        <p:grpSpPr>
          <a:xfrm>
            <a:off x="2962823" y="3283534"/>
            <a:ext cx="4070074" cy="1671053"/>
            <a:chOff x="3419060" y="4515697"/>
            <a:chExt cx="5426765" cy="222807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C3C357F3-F4C5-A4CE-3019-F527093BE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" t="37434" r="-819" b="2"/>
            <a:stretch/>
          </p:blipFill>
          <p:spPr>
            <a:xfrm>
              <a:off x="3419060" y="5068956"/>
              <a:ext cx="5426765" cy="1674811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88739C1F-A4EF-CEC2-BF16-87B1AF3D86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332"/>
            <a:stretch/>
          </p:blipFill>
          <p:spPr>
            <a:xfrm>
              <a:off x="3419060" y="4515697"/>
              <a:ext cx="5410955" cy="553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63217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98CB8A1-BDD1-8191-6CCB-151E6A0BC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59" y="1314940"/>
            <a:ext cx="5478335" cy="332478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03D17AD4-CE88-E3D7-B792-B135CC849CD2}"/>
              </a:ext>
            </a:extLst>
          </p:cNvPr>
          <p:cNvSpPr txBox="1"/>
          <p:nvPr/>
        </p:nvSpPr>
        <p:spPr>
          <a:xfrm>
            <a:off x="1452716" y="317091"/>
            <a:ext cx="622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AUC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如何分辨兩條</a:t>
            </a: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ROC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的好壞</a:t>
            </a:r>
          </a:p>
        </p:txBody>
      </p:sp>
    </p:spTree>
    <p:extLst>
      <p:ext uri="{BB962C8B-B14F-4D97-AF65-F5344CB8AC3E}">
        <p14:creationId xmlns:p14="http://schemas.microsoft.com/office/powerpoint/2010/main" val="3562795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366C660A-27FA-904B-12DB-14D57157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88" t="21738" r="44810" b="30290"/>
          <a:stretch/>
        </p:blipFill>
        <p:spPr>
          <a:xfrm>
            <a:off x="2317060" y="803064"/>
            <a:ext cx="4509881" cy="353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1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/>
              <a:t>5種模型</a:t>
            </a:r>
            <a:endParaRPr/>
          </a:p>
        </p:txBody>
      </p:sp>
      <p:sp>
        <p:nvSpPr>
          <p:cNvPr id="277" name="Google Shape;277;p47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00" cy="329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en-US" dirty="0"/>
              <a:t>Logistic &amp; CART &amp; Random Forest &amp; </a:t>
            </a:r>
            <a:r>
              <a:rPr lang="en-US" dirty="0" err="1"/>
              <a:t>XGBoost</a:t>
            </a:r>
            <a:r>
              <a:rPr lang="en-US" dirty="0"/>
              <a:t> &amp; Light GBM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1FD95898-149B-0761-965A-1F5B4171AC1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28700" y="1376940"/>
                <a:ext cx="7917180" cy="3356610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sz="2000" dirty="0"/>
                  <a:t>Logistic</a:t>
                </a:r>
                <a:r>
                  <a:rPr lang="zh-TW" altLang="en-US" sz="2000" dirty="0"/>
                  <a:t>、</a:t>
                </a:r>
                <a:r>
                  <a:rPr lang="en-US" altLang="zh-TW" sz="2000" dirty="0"/>
                  <a:t> Decision Tree</a:t>
                </a:r>
                <a:r>
                  <a:rPr lang="zh-TW" altLang="en-US" sz="2000" dirty="0"/>
                  <a:t>、</a:t>
                </a:r>
                <a:r>
                  <a:rPr lang="en-US" altLang="zh-TW" sz="2000" dirty="0"/>
                  <a:t> Random Forest </a:t>
                </a:r>
                <a:r>
                  <a:rPr lang="zh-TW" altLang="en-US" sz="2000" dirty="0"/>
                  <a:t>都沒有常態假設</a:t>
                </a:r>
                <a:endParaRPr lang="en-US" altLang="zh-TW" sz="2000" dirty="0"/>
              </a:p>
              <a:p>
                <a:pPr marL="139700" indent="0">
                  <a:buNone/>
                </a:pPr>
                <a:endParaRPr lang="en-US" altLang="zh-TW" sz="2000" dirty="0"/>
              </a:p>
              <a:p>
                <a:pPr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TW" altLang="en-US" sz="2000" dirty="0"/>
                  <a:t> 大小直接影響預測機率 </a:t>
                </a:r>
                <a:r>
                  <a:rPr lang="en-US" altLang="zh-TW" sz="2000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>
                    <a:sym typeface="Wingdings" panose="05000000000000000000" pitchFamily="2" charset="2"/>
                  </a:rPr>
                  <a:t> </a:t>
                </a:r>
                <a:r>
                  <a:rPr lang="zh-TW" altLang="en-US" sz="2000" dirty="0"/>
                  <a:t>標準化 </a:t>
                </a:r>
                <a:r>
                  <a:rPr lang="en-US" altLang="zh-TW" sz="2000" dirty="0">
                    <a:sym typeface="Wingdings" panose="05000000000000000000" pitchFamily="2" charset="2"/>
                  </a:rPr>
                  <a:t></a:t>
                </a:r>
                <a:r>
                  <a:rPr lang="zh-TW" altLang="en-US" sz="2000" dirty="0">
                    <a:sym typeface="Wingdings" panose="05000000000000000000" pitchFamily="2" charset="2"/>
                  </a:rPr>
                  <a:t>各特徵貢獻相同</a:t>
                </a:r>
                <a:endParaRPr lang="en-US" altLang="zh-TW" sz="200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sz="200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sz="2000" dirty="0"/>
                  <a:t>.</a:t>
                </a:r>
                <a:endParaRPr lang="zh-TW" altLang="en-US" sz="2000" dirty="0"/>
              </a:p>
              <a:p>
                <a:pPr marL="139700" indent="0">
                  <a:buNone/>
                </a:pPr>
                <a:endParaRPr lang="en-US" altLang="zh-TW" sz="200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sz="2000" dirty="0"/>
                  <a:t>Decision Tree :</a:t>
                </a:r>
                <a:r>
                  <a:rPr lang="zh-TW" altLang="en-US" sz="2000" dirty="0"/>
                  <a:t> 每個特徵被單獨處理 </a:t>
                </a:r>
                <a:r>
                  <a:rPr lang="en-US" altLang="zh-TW" sz="2000" dirty="0"/>
                  <a:t>(Entropy &amp; Gini impurity)</a:t>
                </a:r>
              </a:p>
              <a:p>
                <a:pPr>
                  <a:buFont typeface="Wingdings" panose="05000000000000000000" pitchFamily="2" charset="2"/>
                  <a:buChar char="l"/>
                </a:pPr>
                <a:endParaRPr lang="en-US" altLang="zh-TW" sz="2000" dirty="0"/>
              </a:p>
              <a:p>
                <a:pPr>
                  <a:buFont typeface="Wingdings" panose="05000000000000000000" pitchFamily="2" charset="2"/>
                  <a:buChar char="l"/>
                </a:pPr>
                <a:r>
                  <a:rPr lang="en-US" altLang="zh-TW" sz="2000" dirty="0"/>
                  <a:t>Random Forest : </a:t>
                </a:r>
                <a:r>
                  <a:rPr lang="zh-TW" altLang="en-US" sz="2000" dirty="0"/>
                  <a:t>由多棵決策樹組成</a:t>
                </a:r>
                <a:endParaRPr lang="en-US" altLang="zh-TW" sz="2000" dirty="0"/>
              </a:p>
            </p:txBody>
          </p:sp>
        </mc:Choice>
        <mc:Fallback xmlns="">
          <p:sp>
            <p:nvSpPr>
              <p:cNvPr id="3" name="文字版面配置區 2">
                <a:extLst>
                  <a:ext uri="{FF2B5EF4-FFF2-40B4-BE49-F238E27FC236}">
                    <a16:creationId xmlns:a16="http://schemas.microsoft.com/office/drawing/2014/main" id="{1FD95898-149B-0761-965A-1F5B4171A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28700" y="1376940"/>
                <a:ext cx="7917180" cy="33566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29;p39">
            <a:extLst>
              <a:ext uri="{FF2B5EF4-FFF2-40B4-BE49-F238E27FC236}">
                <a16:creationId xmlns:a16="http://schemas.microsoft.com/office/drawing/2014/main" id="{CF7F8E4B-7DFF-8992-20EE-E280B9701A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531870"/>
            <a:ext cx="7200900" cy="42063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/>
              <a:t>常態 </a:t>
            </a:r>
            <a:r>
              <a:rPr lang="en-US" altLang="zh-TW" sz="2400" dirty="0"/>
              <a:t>&amp; </a:t>
            </a:r>
            <a:r>
              <a:rPr lang="zh-TW" altLang="en-US" sz="2400" dirty="0"/>
              <a:t>標準化處理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BF75A0-5D5B-B959-89B2-4AB20FD2F3F8}"/>
                  </a:ext>
                </a:extLst>
              </p:cNvPr>
              <p:cNvSpPr txBox="1"/>
              <p:nvPr/>
            </p:nvSpPr>
            <p:spPr>
              <a:xfrm>
                <a:off x="1558290" y="2857875"/>
                <a:ext cx="5072517" cy="305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𝐿𝑜𝑔𝑖𝑠𝑡𝑖𝑐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+ …</m:t>
                    </m:r>
                  </m:oMath>
                </a14:m>
                <a:endParaRPr lang="en-US" altLang="zh-TW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BF75A0-5D5B-B959-89B2-4AB20FD2F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8290" y="2857875"/>
                <a:ext cx="5072517" cy="305340"/>
              </a:xfrm>
              <a:prstGeom prst="rect">
                <a:avLst/>
              </a:prstGeom>
              <a:blipFill>
                <a:blip r:embed="rId3"/>
                <a:stretch>
                  <a:fillRect l="-1683" b="-1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557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/>
              <a:t>Logistic</a:t>
            </a:r>
            <a:endParaRPr/>
          </a:p>
        </p:txBody>
      </p:sp>
      <p:sp>
        <p:nvSpPr>
          <p:cNvPr id="289" name="Google Shape;289;p49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zh-TW" altLang="en-US" dirty="0"/>
              <a:t>預測二元類別目標變數的發生機率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E2A285E-CC60-2104-E13E-6F5C70DC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8329500" y="4880250"/>
            <a:ext cx="814500" cy="2632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sz="1400" dirty="0"/>
              <a:t>Logistic</a:t>
            </a:r>
            <a:endParaRPr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78D92C-3208-7E3E-4CBC-3185523BD3FB}"/>
              </a:ext>
            </a:extLst>
          </p:cNvPr>
          <p:cNvSpPr/>
          <p:nvPr/>
        </p:nvSpPr>
        <p:spPr>
          <a:xfrm>
            <a:off x="93600" y="626400"/>
            <a:ext cx="626400" cy="223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0D0D05A-0339-88AF-FF94-11B690B9B8B6}"/>
              </a:ext>
            </a:extLst>
          </p:cNvPr>
          <p:cNvSpPr/>
          <p:nvPr/>
        </p:nvSpPr>
        <p:spPr>
          <a:xfrm>
            <a:off x="1434000" y="1570800"/>
            <a:ext cx="726000" cy="2220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47ADA5-62A2-439F-B24E-1DDFEA65A339}"/>
              </a:ext>
            </a:extLst>
          </p:cNvPr>
          <p:cNvSpPr/>
          <p:nvPr/>
        </p:nvSpPr>
        <p:spPr>
          <a:xfrm>
            <a:off x="886800" y="4880250"/>
            <a:ext cx="2850000" cy="263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FECEDB-7BDB-F2A4-A873-6D12CAD40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400" y="582300"/>
            <a:ext cx="1184400" cy="29610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A56B7B-6D01-7CEB-40DE-17DF8EABB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119" y="1550175"/>
            <a:ext cx="3890962" cy="26325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C4A4F3B-2CAD-BD14-FA24-B129789025AE}"/>
              </a:ext>
            </a:extLst>
          </p:cNvPr>
          <p:cNvSpPr/>
          <p:nvPr/>
        </p:nvSpPr>
        <p:spPr>
          <a:xfrm>
            <a:off x="872400" y="4185600"/>
            <a:ext cx="726000" cy="22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B8572EA5-B53D-91CF-48B8-E70668FFBFD1}"/>
              </a:ext>
            </a:extLst>
          </p:cNvPr>
          <p:cNvSpPr/>
          <p:nvPr/>
        </p:nvSpPr>
        <p:spPr>
          <a:xfrm>
            <a:off x="1278078" y="1236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Google Shape;229;p39">
            <a:extLst>
              <a:ext uri="{FF2B5EF4-FFF2-40B4-BE49-F238E27FC236}">
                <a16:creationId xmlns:a16="http://schemas.microsoft.com/office/drawing/2014/main" id="{128C19B9-8D8E-6582-5085-AD9ABF1CD130}"/>
              </a:ext>
            </a:extLst>
          </p:cNvPr>
          <p:cNvSpPr txBox="1">
            <a:spLocks/>
          </p:cNvSpPr>
          <p:nvPr/>
        </p:nvSpPr>
        <p:spPr>
          <a:xfrm>
            <a:off x="8329500" y="4880250"/>
            <a:ext cx="8145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/>
              <a:t>Logistic</a:t>
            </a:r>
            <a:endParaRPr lang="en-US" sz="1400" dirty="0"/>
          </a:p>
        </p:txBody>
      </p:sp>
      <p:pic>
        <p:nvPicPr>
          <p:cNvPr id="230" name="圖片 229">
            <a:extLst>
              <a:ext uri="{FF2B5EF4-FFF2-40B4-BE49-F238E27FC236}">
                <a16:creationId xmlns:a16="http://schemas.microsoft.com/office/drawing/2014/main" id="{E7A2124E-6C02-9D89-8C9D-CB00425C1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02" y="63961"/>
            <a:ext cx="3481898" cy="5018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39C0A96-2676-6906-B38D-8F2079E32AAD}"/>
              </a:ext>
            </a:extLst>
          </p:cNvPr>
          <p:cNvSpPr/>
          <p:nvPr/>
        </p:nvSpPr>
        <p:spPr>
          <a:xfrm>
            <a:off x="3067470" y="3403475"/>
            <a:ext cx="1254504" cy="2632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1FC860-B8A6-A39A-9103-874A294D50FB}"/>
              </a:ext>
            </a:extLst>
          </p:cNvPr>
          <p:cNvSpPr/>
          <p:nvPr/>
        </p:nvSpPr>
        <p:spPr>
          <a:xfrm>
            <a:off x="3067470" y="627101"/>
            <a:ext cx="1254504" cy="2632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232" name="圖片 231">
            <a:extLst>
              <a:ext uri="{FF2B5EF4-FFF2-40B4-BE49-F238E27FC236}">
                <a16:creationId xmlns:a16="http://schemas.microsoft.com/office/drawing/2014/main" id="{3E54D0D4-DCF1-964E-1939-A1EF8E4F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698" y="63961"/>
            <a:ext cx="2710224" cy="50192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EA7DC8DA-EF12-A1E8-E34D-9CEC42BBCF36}"/>
              </a:ext>
            </a:extLst>
          </p:cNvPr>
          <p:cNvSpPr/>
          <p:nvPr/>
        </p:nvSpPr>
        <p:spPr>
          <a:xfrm>
            <a:off x="6753599" y="697475"/>
            <a:ext cx="986401" cy="1928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F3FFFC8-7D83-22CA-73C4-7BBA2D8ED7FB}"/>
              </a:ext>
            </a:extLst>
          </p:cNvPr>
          <p:cNvSpPr/>
          <p:nvPr/>
        </p:nvSpPr>
        <p:spPr>
          <a:xfrm>
            <a:off x="6753599" y="1008275"/>
            <a:ext cx="1044001" cy="19287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F6320CD-EEA5-3458-3CD5-FFD1BD840764}"/>
              </a:ext>
            </a:extLst>
          </p:cNvPr>
          <p:cNvSpPr/>
          <p:nvPr/>
        </p:nvSpPr>
        <p:spPr>
          <a:xfrm>
            <a:off x="1812966" y="4816289"/>
            <a:ext cx="2629434" cy="263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BAC4B9F-0F10-710E-7932-2332BD01640B}"/>
              </a:ext>
            </a:extLst>
          </p:cNvPr>
          <p:cNvSpPr/>
          <p:nvPr/>
        </p:nvSpPr>
        <p:spPr>
          <a:xfrm>
            <a:off x="5155698" y="4883953"/>
            <a:ext cx="2123502" cy="1928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33" name="文字方塊 232">
            <a:extLst>
              <a:ext uri="{FF2B5EF4-FFF2-40B4-BE49-F238E27FC236}">
                <a16:creationId xmlns:a16="http://schemas.microsoft.com/office/drawing/2014/main" id="{A6EAE9F7-1534-E1CA-BDA8-7DFECBB5962A}"/>
              </a:ext>
            </a:extLst>
          </p:cNvPr>
          <p:cNvSpPr txBox="1"/>
          <p:nvPr/>
        </p:nvSpPr>
        <p:spPr>
          <a:xfrm>
            <a:off x="7471311" y="54813"/>
            <a:ext cx="417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Rf5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0114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850606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786313" y="0"/>
            <a:ext cx="43576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1107281" y="2228850"/>
            <a:ext cx="407194" cy="171450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3686175" y="3971925"/>
            <a:ext cx="585788" cy="185738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4296966" y="3293269"/>
            <a:ext cx="503634" cy="171450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7993856" y="1178719"/>
            <a:ext cx="407194" cy="171450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8401050" y="3986213"/>
            <a:ext cx="457200" cy="171450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3" name="Google Shape;163;p28"/>
          <p:cNvSpPr/>
          <p:nvPr/>
        </p:nvSpPr>
        <p:spPr>
          <a:xfrm>
            <a:off x="5657850" y="3114674"/>
            <a:ext cx="407194" cy="178594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8164D04-D349-1C14-1222-AF71980ECC82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63F8F7-06E7-78AD-AD1A-BC081D91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5" y="563175"/>
            <a:ext cx="4599175" cy="40171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C4DC29-3FCC-0B46-7A0B-A72C64CC2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000" y="863349"/>
            <a:ext cx="4320000" cy="586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229;p39">
            <a:extLst>
              <a:ext uri="{FF2B5EF4-FFF2-40B4-BE49-F238E27FC236}">
                <a16:creationId xmlns:a16="http://schemas.microsoft.com/office/drawing/2014/main" id="{4DF2D384-F6D2-3B37-0CAC-A157F7764235}"/>
              </a:ext>
            </a:extLst>
          </p:cNvPr>
          <p:cNvSpPr txBox="1">
            <a:spLocks/>
          </p:cNvSpPr>
          <p:nvPr/>
        </p:nvSpPr>
        <p:spPr>
          <a:xfrm>
            <a:off x="8329500" y="4880250"/>
            <a:ext cx="8145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/>
              <a:t>Logistic</a:t>
            </a:r>
            <a:endParaRPr lang="en-US" sz="1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321E72-CC52-752F-4A46-E1DE96817540}"/>
              </a:ext>
            </a:extLst>
          </p:cNvPr>
          <p:cNvSpPr txBox="1"/>
          <p:nvPr/>
        </p:nvSpPr>
        <p:spPr>
          <a:xfrm>
            <a:off x="4903375" y="1825064"/>
            <a:ext cx="3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/>
              <a:t>Accuracy(</a:t>
            </a:r>
            <a:r>
              <a:rPr lang="zh-TW" altLang="en-US" sz="1800" dirty="0"/>
              <a:t>準確度</a:t>
            </a:r>
            <a:r>
              <a:rPr lang="en-US" altLang="zh-TW" sz="1800" dirty="0"/>
              <a:t>) : (TP+TN)</a:t>
            </a:r>
            <a:r>
              <a:rPr lang="zh-TW" altLang="en-US" sz="1800" dirty="0"/>
              <a:t> </a:t>
            </a:r>
            <a:r>
              <a:rPr lang="en-US" altLang="zh-TW" sz="1800" dirty="0"/>
              <a:t>/</a:t>
            </a:r>
            <a:r>
              <a:rPr lang="zh-TW" altLang="en-US" sz="1800" dirty="0"/>
              <a:t> 總資料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B21508-171E-B84E-8A5C-EF34222BB83D}"/>
              </a:ext>
            </a:extLst>
          </p:cNvPr>
          <p:cNvSpPr txBox="1"/>
          <p:nvPr/>
        </p:nvSpPr>
        <p:spPr>
          <a:xfrm>
            <a:off x="5020375" y="2516282"/>
            <a:ext cx="3736800" cy="163121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Confusion matrix</a:t>
            </a:r>
          </a:p>
          <a:p>
            <a:pPr algn="ctr"/>
            <a:endParaRPr lang="en-US" altLang="zh-TW" sz="2000" dirty="0"/>
          </a:p>
          <a:p>
            <a:r>
              <a:rPr lang="zh-TW" altLang="en-US" sz="2000" dirty="0"/>
              <a:t> </a:t>
            </a:r>
            <a:r>
              <a:rPr lang="en-US" altLang="zh-TW" sz="2000" dirty="0"/>
              <a:t>TN</a:t>
            </a:r>
            <a:r>
              <a:rPr lang="zh-TW" altLang="en-US" sz="2000" dirty="0"/>
              <a:t>（真陰性）     </a:t>
            </a:r>
            <a:r>
              <a:rPr lang="en-US" altLang="zh-TW" sz="2000" dirty="0"/>
              <a:t>FP</a:t>
            </a:r>
            <a:r>
              <a:rPr lang="zh-TW" altLang="en-US" sz="2000" dirty="0"/>
              <a:t>（假陽性）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/>
              <a:t> </a:t>
            </a:r>
            <a:r>
              <a:rPr lang="en-US" altLang="zh-TW" sz="2000" dirty="0"/>
              <a:t>FN</a:t>
            </a:r>
            <a:r>
              <a:rPr lang="zh-TW" altLang="en-US" sz="2000" dirty="0"/>
              <a:t>（假陰性）     </a:t>
            </a:r>
            <a:r>
              <a:rPr lang="en-US" altLang="zh-TW" sz="2000" dirty="0"/>
              <a:t>TP</a:t>
            </a:r>
            <a:r>
              <a:rPr lang="zh-TW" altLang="en-US" sz="2000" dirty="0"/>
              <a:t>（真陽性） </a:t>
            </a:r>
          </a:p>
        </p:txBody>
      </p:sp>
    </p:spTree>
    <p:extLst>
      <p:ext uri="{BB962C8B-B14F-4D97-AF65-F5344CB8AC3E}">
        <p14:creationId xmlns:p14="http://schemas.microsoft.com/office/powerpoint/2010/main" val="3010427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1266298" y="385313"/>
            <a:ext cx="1613701" cy="4714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KDE Plot</a:t>
            </a:r>
            <a:endParaRPr sz="2400" dirty="0"/>
          </a:p>
        </p:txBody>
      </p:sp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D6C99084-C9FB-22F6-37E8-E93FCBAA9EF7}"/>
              </a:ext>
            </a:extLst>
          </p:cNvPr>
          <p:cNvSpPr txBox="1">
            <a:spLocks/>
          </p:cNvSpPr>
          <p:nvPr/>
        </p:nvSpPr>
        <p:spPr>
          <a:xfrm>
            <a:off x="8329500" y="4880250"/>
            <a:ext cx="8145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/>
              <a:t>Logistic</a:t>
            </a:r>
            <a:endParaRPr 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286181B-0985-3CE7-2B6D-BADB7F35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815" y="1024182"/>
            <a:ext cx="1272583" cy="36009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D3C9A06-20D2-EF1E-A968-6C3F262E3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01" y="1040824"/>
            <a:ext cx="5889960" cy="388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71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BA552AB-EA79-0673-FB25-33B6F929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97" y="1328287"/>
            <a:ext cx="6735360" cy="33440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229;p39">
            <a:extLst>
              <a:ext uri="{FF2B5EF4-FFF2-40B4-BE49-F238E27FC236}">
                <a16:creationId xmlns:a16="http://schemas.microsoft.com/office/drawing/2014/main" id="{0FA6DEED-2C8F-5DEB-B035-B0B52FBD4CEE}"/>
              </a:ext>
            </a:extLst>
          </p:cNvPr>
          <p:cNvSpPr txBox="1">
            <a:spLocks/>
          </p:cNvSpPr>
          <p:nvPr/>
        </p:nvSpPr>
        <p:spPr>
          <a:xfrm>
            <a:off x="8329500" y="4880250"/>
            <a:ext cx="8145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/>
              <a:t>Logistic</a:t>
            </a:r>
            <a:endParaRPr lang="en-US" sz="1400" dirty="0"/>
          </a:p>
        </p:txBody>
      </p:sp>
      <p:sp>
        <p:nvSpPr>
          <p:cNvPr id="11" name="Google Shape;229;p39">
            <a:extLst>
              <a:ext uri="{FF2B5EF4-FFF2-40B4-BE49-F238E27FC236}">
                <a16:creationId xmlns:a16="http://schemas.microsoft.com/office/drawing/2014/main" id="{007B34EC-E90F-8540-A530-DD0A064EF9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298" y="385313"/>
            <a:ext cx="6214502" cy="4714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/>
              <a:t>核密度估計</a:t>
            </a:r>
            <a:r>
              <a:rPr lang="en-US" altLang="zh-TW" sz="2400" dirty="0"/>
              <a:t>(Kernel Density Estimation)</a:t>
            </a:r>
            <a:endParaRPr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78471AE-883F-BD2E-9C0F-951331074A42}"/>
              </a:ext>
            </a:extLst>
          </p:cNvPr>
          <p:cNvSpPr txBox="1"/>
          <p:nvPr/>
        </p:nvSpPr>
        <p:spPr>
          <a:xfrm flipH="1">
            <a:off x="1679447" y="856800"/>
            <a:ext cx="545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估計未知的機率密度函數</a:t>
            </a:r>
            <a:r>
              <a:rPr lang="en-US" altLang="zh-TW" dirty="0"/>
              <a:t>(</a:t>
            </a:r>
            <a:r>
              <a:rPr lang="zh-TW" altLang="en-US" dirty="0"/>
              <a:t>核函數 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ex:</a:t>
            </a:r>
            <a:r>
              <a:rPr lang="zh-TW" altLang="en-US" dirty="0"/>
              <a:t>高斯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6389E5C-6393-7400-6E0B-AA82DB5FD854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E2E0EFCA-FFE4-FDDA-8C70-210CBC19178E}"/>
              </a:ext>
            </a:extLst>
          </p:cNvPr>
          <p:cNvSpPr txBox="1">
            <a:spLocks/>
          </p:cNvSpPr>
          <p:nvPr/>
        </p:nvSpPr>
        <p:spPr>
          <a:xfrm>
            <a:off x="8329500" y="4880250"/>
            <a:ext cx="8145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400"/>
              <a:t>Logistic</a:t>
            </a:r>
            <a:endParaRPr lang="en-US" sz="1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DA4ED20-D937-9F93-B0CA-D9890882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02" y="1032750"/>
            <a:ext cx="4232498" cy="3515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0B01143-5767-4971-9E98-917D72382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08" y="1032750"/>
            <a:ext cx="4067983" cy="35152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Google Shape;229;p39">
            <a:extLst>
              <a:ext uri="{FF2B5EF4-FFF2-40B4-BE49-F238E27FC236}">
                <a16:creationId xmlns:a16="http://schemas.microsoft.com/office/drawing/2014/main" id="{04DFDA9B-2B66-F32E-277A-D1CD3C95CE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298" y="385313"/>
            <a:ext cx="2988902" cy="4714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dirty="0"/>
              <a:t>標準化 </a:t>
            </a:r>
            <a:r>
              <a:rPr lang="en-US" altLang="zh-TW" sz="2400" dirty="0"/>
              <a:t>V.S.</a:t>
            </a:r>
            <a:r>
              <a:rPr lang="zh-TW" altLang="en-US" sz="2400" dirty="0"/>
              <a:t> 不標準化</a:t>
            </a:r>
            <a:endParaRPr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1EF79-ABB0-2395-82B0-3A250444DD1C}"/>
              </a:ext>
            </a:extLst>
          </p:cNvPr>
          <p:cNvSpPr/>
          <p:nvPr/>
        </p:nvSpPr>
        <p:spPr>
          <a:xfrm>
            <a:off x="273600" y="4168800"/>
            <a:ext cx="936000" cy="172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28CF5E6-87E4-8DDE-5CD6-D7F43FFE3B72}"/>
              </a:ext>
            </a:extLst>
          </p:cNvPr>
          <p:cNvSpPr/>
          <p:nvPr/>
        </p:nvSpPr>
        <p:spPr>
          <a:xfrm>
            <a:off x="4637902" y="4390774"/>
            <a:ext cx="956498" cy="1572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3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en-US" dirty="0"/>
              <a:t>Decision Tree</a:t>
            </a:r>
            <a:endParaRPr dirty="0"/>
          </a:p>
        </p:txBody>
      </p:sp>
      <p:sp>
        <p:nvSpPr>
          <p:cNvPr id="295" name="Google Shape;295;p50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/>
            <a:r>
              <a:rPr lang="zh-TW" altLang="en-US" dirty="0"/>
              <a:t>尋找特徵進行決策，試著讓同一個類別混亂程度越小越好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Cross validation :  5 – fold &amp; Max depth = 5</a:t>
            </a:r>
            <a:endParaRPr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A05FBB1-DE61-AD19-7B88-E48DEEB87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77565"/>
            <a:ext cx="7905421" cy="2606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229;p39">
            <a:extLst>
              <a:ext uri="{FF2B5EF4-FFF2-40B4-BE49-F238E27FC236}">
                <a16:creationId xmlns:a16="http://schemas.microsoft.com/office/drawing/2014/main" id="{5B043105-AD29-8C7B-D9D9-97D2378BAE1A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9BA837-E5AC-735B-44D8-7DB96CEFC42D}"/>
              </a:ext>
            </a:extLst>
          </p:cNvPr>
          <p:cNvSpPr/>
          <p:nvPr/>
        </p:nvSpPr>
        <p:spPr>
          <a:xfrm>
            <a:off x="1686000" y="3068400"/>
            <a:ext cx="726000" cy="22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27011D-D572-5D20-2977-DD461CCA9767}"/>
              </a:ext>
            </a:extLst>
          </p:cNvPr>
          <p:cNvSpPr/>
          <p:nvPr/>
        </p:nvSpPr>
        <p:spPr>
          <a:xfrm>
            <a:off x="1635600" y="3808800"/>
            <a:ext cx="2526000" cy="27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0056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8AAACE89-E122-C284-AFC2-1A03C7DB122C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6C4DEA2-DF14-B799-AA5C-89707B33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" y="753459"/>
            <a:ext cx="4452186" cy="388875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920B47-DFF5-FB22-29DD-E140F7B2EF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281231"/>
            <a:ext cx="4391565" cy="5810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E14D6BD7-FD25-9C59-A236-E0D6EE7D0D14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  <p:sp>
        <p:nvSpPr>
          <p:cNvPr id="12" name="Google Shape;229;p39">
            <a:extLst>
              <a:ext uri="{FF2B5EF4-FFF2-40B4-BE49-F238E27FC236}">
                <a16:creationId xmlns:a16="http://schemas.microsoft.com/office/drawing/2014/main" id="{DFE643EC-7E03-4450-8F10-A6A53453E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9331" y="1508513"/>
            <a:ext cx="2376902" cy="4210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Accuracy(</a:t>
            </a:r>
            <a:r>
              <a:rPr lang="zh-TW" altLang="en-US" sz="2400" dirty="0"/>
              <a:t>準確度</a:t>
            </a:r>
            <a:r>
              <a:rPr lang="en-US" altLang="zh-TW" sz="2400" dirty="0"/>
              <a:t>)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600247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199AF8E9-BF7A-8C9F-CB76-8574D35DCCBD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  <p:sp>
        <p:nvSpPr>
          <p:cNvPr id="9" name="Google Shape;229;p39">
            <a:extLst>
              <a:ext uri="{FF2B5EF4-FFF2-40B4-BE49-F238E27FC236}">
                <a16:creationId xmlns:a16="http://schemas.microsoft.com/office/drawing/2014/main" id="{ED59FF6E-A51E-AAA0-AB8B-0441BDEB71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298" y="385313"/>
            <a:ext cx="1613701" cy="4714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KDE Plot</a:t>
            </a:r>
            <a:endParaRPr sz="2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FA219F26-59E5-35A2-D3D2-D5AAB392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01" y="1040824"/>
            <a:ext cx="5889960" cy="38848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D0AD265-EB9B-93A3-EC7C-5336A5C7B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16" y="1015962"/>
            <a:ext cx="1121384" cy="3656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DCDEF1F-BD6F-31B3-8C99-182A18010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59" y="812702"/>
            <a:ext cx="6145343" cy="4067548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FB0694F9-07DF-322A-EE74-0BCF0CB7C2FE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  <p:sp>
        <p:nvSpPr>
          <p:cNvPr id="10" name="Google Shape;229;p39">
            <a:extLst>
              <a:ext uri="{FF2B5EF4-FFF2-40B4-BE49-F238E27FC236}">
                <a16:creationId xmlns:a16="http://schemas.microsoft.com/office/drawing/2014/main" id="{3F1DD95D-4324-1096-5F92-2D789FC24A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298" y="385313"/>
            <a:ext cx="1613701" cy="4714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Tree Plot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276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9;p39">
            <a:extLst>
              <a:ext uri="{FF2B5EF4-FFF2-40B4-BE49-F238E27FC236}">
                <a16:creationId xmlns:a16="http://schemas.microsoft.com/office/drawing/2014/main" id="{A35D02DC-7804-3049-2E34-498DDE64373C}"/>
              </a:ext>
            </a:extLst>
          </p:cNvPr>
          <p:cNvSpPr txBox="1">
            <a:spLocks/>
          </p:cNvSpPr>
          <p:nvPr/>
        </p:nvSpPr>
        <p:spPr>
          <a:xfrm>
            <a:off x="1266298" y="385313"/>
            <a:ext cx="1613701" cy="47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400"/>
              <a:t>Tree Plot</a:t>
            </a:r>
            <a:endParaRPr lang="en-US" sz="2400" dirty="0"/>
          </a:p>
        </p:txBody>
      </p:sp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B1F6BFF4-8F84-D956-A67A-FE01C7EA5E97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BFE4DC5-A7E9-ABF0-57FF-4CAD8092A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97" y="0"/>
            <a:ext cx="7011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zh-TW" dirty="0"/>
              <a:t>文件說明(客戶共1451393位):</a:t>
            </a:r>
            <a:endParaRPr dirty="0"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92100" lvl="0" indent="-28575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zh-TW" dirty="0"/>
              <a:t>訓練集 : 人數957919人</a:t>
            </a: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zh-TW" dirty="0"/>
              <a:t>                     id : 客戶代號</a:t>
            </a: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zh-TW" dirty="0"/>
              <a:t>                     f1 ~ f118 : 變數，共 118 個</a:t>
            </a: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zh-TW" dirty="0"/>
              <a:t>                     claim : 結果 : 1 提出索賠</a:t>
            </a: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rPr lang="zh-TW" dirty="0"/>
              <a:t>                                               0 不提出索賠 </a:t>
            </a: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dirty="0"/>
          </a:p>
          <a:p>
            <a:pPr marL="292100" lvl="0" indent="-28575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zh-TW" dirty="0"/>
              <a:t>標籤 : 提或不提出索賠 1 或 0 (基本事實)</a:t>
            </a:r>
            <a:endParaRPr dirty="0"/>
          </a:p>
          <a:p>
            <a:pPr marL="292100" lvl="0" indent="-190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dirty="0"/>
          </a:p>
          <a:p>
            <a:pPr marL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dirty="0"/>
          </a:p>
          <a:p>
            <a:pPr marL="292100" lvl="0" indent="-190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9;p39">
            <a:extLst>
              <a:ext uri="{FF2B5EF4-FFF2-40B4-BE49-F238E27FC236}">
                <a16:creationId xmlns:a16="http://schemas.microsoft.com/office/drawing/2014/main" id="{3A651578-18FA-5784-ABDC-8C110D5CE98C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F8CDCEA-6ADC-A5E5-2A0A-D7F9CAA2D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77565"/>
            <a:ext cx="7905421" cy="26477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229;p39">
            <a:extLst>
              <a:ext uri="{FF2B5EF4-FFF2-40B4-BE49-F238E27FC236}">
                <a16:creationId xmlns:a16="http://schemas.microsoft.com/office/drawing/2014/main" id="{15E9806C-30FA-AA70-FFC8-0444A6F13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Cross validation :  5 – fold &amp; Max depth = 60</a:t>
            </a:r>
            <a:endParaRPr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0B6B167-2E2F-73C3-00C0-5A97C7A5BA82}"/>
              </a:ext>
            </a:extLst>
          </p:cNvPr>
          <p:cNvSpPr/>
          <p:nvPr/>
        </p:nvSpPr>
        <p:spPr>
          <a:xfrm>
            <a:off x="1815600" y="3118800"/>
            <a:ext cx="726000" cy="222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0B29E2-2B1E-E07F-3B54-EFA682285B34}"/>
              </a:ext>
            </a:extLst>
          </p:cNvPr>
          <p:cNvSpPr/>
          <p:nvPr/>
        </p:nvSpPr>
        <p:spPr>
          <a:xfrm>
            <a:off x="1642800" y="3850309"/>
            <a:ext cx="2526000" cy="27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FB34844-6C6B-78ED-F986-D5E48B36F07B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0B981A-9EFB-D0E2-1667-1BC886B83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922950"/>
            <a:ext cx="3775377" cy="32976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D04317D-F950-991F-12B7-8A76FFD7B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931" y="732228"/>
            <a:ext cx="3779954" cy="24285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20B6C98-86AE-5D62-8055-FFBC47730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721651"/>
            <a:ext cx="4197600" cy="6061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229;p39">
            <a:extLst>
              <a:ext uri="{FF2B5EF4-FFF2-40B4-BE49-F238E27FC236}">
                <a16:creationId xmlns:a16="http://schemas.microsoft.com/office/drawing/2014/main" id="{9AF65C29-985D-C0FB-AC3E-874A74666C05}"/>
              </a:ext>
            </a:extLst>
          </p:cNvPr>
          <p:cNvSpPr txBox="1">
            <a:spLocks/>
          </p:cNvSpPr>
          <p:nvPr/>
        </p:nvSpPr>
        <p:spPr>
          <a:xfrm>
            <a:off x="7855200" y="4880250"/>
            <a:ext cx="1288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Decision Tree</a:t>
            </a:r>
            <a:endParaRPr lang="en-US" sz="14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 dirty="0"/>
              <a:t>Random Forest</a:t>
            </a:r>
            <a:endParaRPr dirty="0"/>
          </a:p>
        </p:txBody>
      </p:sp>
      <p:sp>
        <p:nvSpPr>
          <p:cNvPr id="301" name="Google Shape;301;p51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en-US" altLang="zh-TW" dirty="0"/>
              <a:t>Bagging + </a:t>
            </a:r>
            <a:r>
              <a:rPr lang="zh-TW" altLang="en-US" dirty="0"/>
              <a:t>隨機特徵採樣的多個決策樹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9;p39">
            <a:extLst>
              <a:ext uri="{FF2B5EF4-FFF2-40B4-BE49-F238E27FC236}">
                <a16:creationId xmlns:a16="http://schemas.microsoft.com/office/drawing/2014/main" id="{7E37EC71-3DF7-45DF-19E6-A7508C482057}"/>
              </a:ext>
            </a:extLst>
          </p:cNvPr>
          <p:cNvSpPr txBox="1">
            <a:spLocks/>
          </p:cNvSpPr>
          <p:nvPr/>
        </p:nvSpPr>
        <p:spPr>
          <a:xfrm>
            <a:off x="7707244" y="4880250"/>
            <a:ext cx="1432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zh-TW" altLang="zh-TW" sz="1400" dirty="0"/>
              <a:t>Random Forest</a:t>
            </a:r>
            <a:endParaRPr 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679B126-6E12-EC2A-6CB7-8088C09E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73053"/>
            <a:ext cx="7905421" cy="271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Google Shape;229;p39">
            <a:extLst>
              <a:ext uri="{FF2B5EF4-FFF2-40B4-BE49-F238E27FC236}">
                <a16:creationId xmlns:a16="http://schemas.microsoft.com/office/drawing/2014/main" id="{07817B4D-0D11-5600-A278-E7F38FC6C4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Cross validation :  5 – fold &amp; Max depth = 60</a:t>
            </a:r>
            <a:endParaRPr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7204BBA-7929-1709-693F-5743F0ACF33D}"/>
              </a:ext>
            </a:extLst>
          </p:cNvPr>
          <p:cNvSpPr/>
          <p:nvPr/>
        </p:nvSpPr>
        <p:spPr>
          <a:xfrm>
            <a:off x="1815600" y="3118800"/>
            <a:ext cx="819600" cy="2292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5D1B46-9AF2-DBA4-FBCB-34A79A42E4E3}"/>
              </a:ext>
            </a:extLst>
          </p:cNvPr>
          <p:cNvSpPr/>
          <p:nvPr/>
        </p:nvSpPr>
        <p:spPr>
          <a:xfrm>
            <a:off x="1657200" y="3908165"/>
            <a:ext cx="2526000" cy="27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1E1034-32C8-97C7-1B7F-210ECC52B6D6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7BC4B086-6882-E132-CE65-3FB34ED20684}"/>
              </a:ext>
            </a:extLst>
          </p:cNvPr>
          <p:cNvSpPr txBox="1">
            <a:spLocks/>
          </p:cNvSpPr>
          <p:nvPr/>
        </p:nvSpPr>
        <p:spPr>
          <a:xfrm>
            <a:off x="7707244" y="4880250"/>
            <a:ext cx="1432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zh-TW" altLang="zh-TW" sz="1400" dirty="0"/>
              <a:t>Random Forest</a:t>
            </a:r>
            <a:endParaRPr 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257001E-001D-0C22-9F70-B883C183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5" y="753459"/>
            <a:ext cx="4452186" cy="38887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30FE9695-72AD-B210-99F5-E44885B81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281231"/>
            <a:ext cx="4391566" cy="634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229;p39">
            <a:extLst>
              <a:ext uri="{FF2B5EF4-FFF2-40B4-BE49-F238E27FC236}">
                <a16:creationId xmlns:a16="http://schemas.microsoft.com/office/drawing/2014/main" id="{3E75628D-8C17-6B48-A897-6140535821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79331" y="1508513"/>
            <a:ext cx="2376902" cy="4210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Accuracy(</a:t>
            </a:r>
            <a:r>
              <a:rPr lang="zh-TW" altLang="en-US" sz="2400" dirty="0"/>
              <a:t>準確度</a:t>
            </a:r>
            <a:r>
              <a:rPr lang="en-US" altLang="zh-TW" sz="2400" dirty="0"/>
              <a:t>) </a:t>
            </a:r>
            <a:endParaRPr sz="24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9;p39">
            <a:extLst>
              <a:ext uri="{FF2B5EF4-FFF2-40B4-BE49-F238E27FC236}">
                <a16:creationId xmlns:a16="http://schemas.microsoft.com/office/drawing/2014/main" id="{DD95D60B-F9B0-432F-FCFB-C31A277A620E}"/>
              </a:ext>
            </a:extLst>
          </p:cNvPr>
          <p:cNvSpPr txBox="1">
            <a:spLocks/>
          </p:cNvSpPr>
          <p:nvPr/>
        </p:nvSpPr>
        <p:spPr>
          <a:xfrm>
            <a:off x="7707244" y="4880250"/>
            <a:ext cx="1432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zh-TW" altLang="zh-TW" sz="1400" dirty="0"/>
              <a:t>Random Forest</a:t>
            </a:r>
            <a:endParaRPr 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46A518-7028-6A53-1D5C-AE3CF005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1" y="1040823"/>
            <a:ext cx="5889960" cy="38848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CF051A5-9CF7-1B0F-D4E4-87D05FC76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116" y="1015962"/>
            <a:ext cx="1171330" cy="3656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229;p39">
            <a:extLst>
              <a:ext uri="{FF2B5EF4-FFF2-40B4-BE49-F238E27FC236}">
                <a16:creationId xmlns:a16="http://schemas.microsoft.com/office/drawing/2014/main" id="{7A4D1022-9E90-ECB4-6877-CE18551C2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6298" y="385313"/>
            <a:ext cx="1613701" cy="471487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KDE Plot</a:t>
            </a:r>
            <a:endParaRPr sz="24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9;p39">
            <a:extLst>
              <a:ext uri="{FF2B5EF4-FFF2-40B4-BE49-F238E27FC236}">
                <a16:creationId xmlns:a16="http://schemas.microsoft.com/office/drawing/2014/main" id="{C321DF83-763B-C280-9CB9-A92921C7EF3E}"/>
              </a:ext>
            </a:extLst>
          </p:cNvPr>
          <p:cNvSpPr txBox="1">
            <a:spLocks/>
          </p:cNvSpPr>
          <p:nvPr/>
        </p:nvSpPr>
        <p:spPr>
          <a:xfrm>
            <a:off x="7707244" y="4880250"/>
            <a:ext cx="1432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zh-TW" altLang="zh-TW" sz="1400" dirty="0"/>
              <a:t>Random Forest</a:t>
            </a:r>
            <a:endParaRPr lang="en-US" sz="1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29B9E84-E125-D65B-7FE6-4C16687D1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73052"/>
            <a:ext cx="7905421" cy="2710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Google Shape;229;p39">
            <a:extLst>
              <a:ext uri="{FF2B5EF4-FFF2-40B4-BE49-F238E27FC236}">
                <a16:creationId xmlns:a16="http://schemas.microsoft.com/office/drawing/2014/main" id="{55127D93-530D-242E-A772-0A0B80A5E9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dirty="0"/>
              <a:t>Cross validation :  5 – fold &amp; Max depth = 5</a:t>
            </a:r>
            <a:endParaRPr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0D1902-22B9-38C3-773B-E34EF75253BF}"/>
              </a:ext>
            </a:extLst>
          </p:cNvPr>
          <p:cNvSpPr/>
          <p:nvPr/>
        </p:nvSpPr>
        <p:spPr>
          <a:xfrm>
            <a:off x="1657200" y="3908165"/>
            <a:ext cx="2526000" cy="27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B072B58-C7B7-800C-7A54-DE9C8060F842}"/>
              </a:ext>
            </a:extLst>
          </p:cNvPr>
          <p:cNvSpPr/>
          <p:nvPr/>
        </p:nvSpPr>
        <p:spPr>
          <a:xfrm>
            <a:off x="1815600" y="3146400"/>
            <a:ext cx="776400" cy="201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DE8CFDD-330B-FB6C-9205-F0A6FE7A3BF7}"/>
              </a:ext>
            </a:extLst>
          </p:cNvPr>
          <p:cNvSpPr/>
          <p:nvPr/>
        </p:nvSpPr>
        <p:spPr>
          <a:xfrm>
            <a:off x="273600" y="-14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229;p39">
            <a:extLst>
              <a:ext uri="{FF2B5EF4-FFF2-40B4-BE49-F238E27FC236}">
                <a16:creationId xmlns:a16="http://schemas.microsoft.com/office/drawing/2014/main" id="{F0A23A88-9668-7DCD-BC8C-B934A22431EA}"/>
              </a:ext>
            </a:extLst>
          </p:cNvPr>
          <p:cNvSpPr txBox="1">
            <a:spLocks/>
          </p:cNvSpPr>
          <p:nvPr/>
        </p:nvSpPr>
        <p:spPr>
          <a:xfrm>
            <a:off x="7707244" y="4880250"/>
            <a:ext cx="1432800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zh-TW" altLang="zh-TW" sz="1400" dirty="0"/>
              <a:t>Random Forest</a:t>
            </a:r>
            <a:endParaRPr lang="en-US" sz="14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CE942B-9C99-4E21-AAAD-20395364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922950"/>
            <a:ext cx="3775378" cy="32976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C7925E9-892A-F097-ACBF-C268F5B67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929" y="732228"/>
            <a:ext cx="3779955" cy="23914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0A1E77C-137A-04F0-5E06-87E452902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5089" y="3680861"/>
            <a:ext cx="4197601" cy="617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>
            <a:spLocks noGrp="1"/>
          </p:cNvSpPr>
          <p:nvPr>
            <p:ph type="title"/>
          </p:nvPr>
        </p:nvSpPr>
        <p:spPr>
          <a:xfrm>
            <a:off x="695175" y="69075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以XGBOOST處理缺失特徵值</a:t>
            </a:r>
            <a:endParaRPr/>
          </a:p>
        </p:txBody>
      </p:sp>
      <p:graphicFrame>
        <p:nvGraphicFramePr>
          <p:cNvPr id="265" name="Google Shape;265;p45"/>
          <p:cNvGraphicFramePr/>
          <p:nvPr/>
        </p:nvGraphicFramePr>
        <p:xfrm>
          <a:off x="1081356" y="1072194"/>
          <a:ext cx="7239000" cy="342300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000" dirty="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處理方式/評分</a:t>
                      </a:r>
                      <a:endParaRPr dirty="0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Private score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ibre Franklin" pitchFamily="2" charset="0"/>
                      </a:endParaRPr>
                    </a:p>
                    <a:p>
                      <a:pPr marL="0" lvl="0" indent="0" algn="l" rtl="0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Public score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不做處理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0.80023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0.80043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補中位數</a:t>
                      </a:r>
                      <a:endParaRPr sz="2000" dirty="0">
                        <a:solidFill>
                          <a:schemeClr val="dk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0.52158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0.52063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補平均</a:t>
                      </a:r>
                      <a:endParaRPr sz="2000" dirty="0">
                        <a:solidFill>
                          <a:schemeClr val="dk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0.51676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0.51813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觀察各特徵分佈，人工標識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0.51809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latin typeface="Libre Franklin" pitchFamily="2" charset="0"/>
                        </a:rPr>
                        <a:t>0.51865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為什麼處理後預測結果變差了？</a:t>
            </a:r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body" idx="1"/>
          </p:nvPr>
        </p:nvSpPr>
        <p:spPr>
          <a:xfrm>
            <a:off x="1028700" y="1762208"/>
            <a:ext cx="7200900" cy="268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 dirty="0"/>
              <a:t>NA存在是合理的：</a:t>
            </a:r>
            <a:endParaRPr sz="2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zh-TW" sz="2000" dirty="0"/>
              <a:t>  逆選擇</a:t>
            </a:r>
            <a:endParaRPr sz="2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800"/>
              </a:spcBef>
              <a:spcAft>
                <a:spcPts val="200"/>
              </a:spcAft>
              <a:buNone/>
            </a:pPr>
            <a:r>
              <a:rPr lang="zh-TW" sz="2000" dirty="0"/>
              <a:t>  道德危機</a:t>
            </a:r>
            <a:endParaRPr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Libre Franklin"/>
              <a:buNone/>
            </a:pPr>
            <a:r>
              <a:rPr lang="zh-TW"/>
              <a:t>文件說明(客戶共1451393位):</a:t>
            </a:r>
            <a:endParaRPr/>
          </a:p>
        </p:txBody>
      </p:sp>
      <p:sp>
        <p:nvSpPr>
          <p:cNvPr id="151" name="Google Shape;151;p27"/>
          <p:cNvSpPr txBox="1"/>
          <p:nvPr/>
        </p:nvSpPr>
        <p:spPr>
          <a:xfrm>
            <a:off x="1028700" y="1720516"/>
            <a:ext cx="7200900" cy="268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92100" marR="0" lvl="0" indent="-285750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</a:pPr>
            <a:r>
              <a:rPr lang="zh-TW"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測試集 : 人數493474人</a:t>
            </a: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  id : 客戶代號</a:t>
            </a: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  f1 ~ f118 : 變數，共 118 個</a:t>
            </a: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r>
              <a:rPr lang="zh-TW"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                                                    </a:t>
            </a: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92100" marR="0" lvl="0" indent="-28575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</a:pPr>
            <a:r>
              <a:rPr lang="zh-TW" sz="15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標籤 : 為此次目標，將預測每位客戶提出索賠的機率 (介於 0 ~ 1)</a:t>
            </a:r>
            <a:endParaRPr sz="1100"/>
          </a:p>
          <a:p>
            <a:pPr marL="0" marR="0" lvl="0" indent="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292100" marR="0" lvl="0" indent="-190500" algn="l" rtl="0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</a:pPr>
            <a:endParaRPr sz="1500" b="0" i="0" u="none" strike="noStrike" cap="none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>
            <a:spLocks noGrp="1"/>
          </p:cNvSpPr>
          <p:nvPr>
            <p:ph type="title"/>
          </p:nvPr>
        </p:nvSpPr>
        <p:spPr>
          <a:xfrm>
            <a:off x="690925" y="69075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提取na個數作為新的特徵</a:t>
            </a:r>
            <a:endParaRPr dirty="0"/>
          </a:p>
        </p:txBody>
      </p:sp>
      <p:graphicFrame>
        <p:nvGraphicFramePr>
          <p:cNvPr id="277" name="Google Shape;277;p47"/>
          <p:cNvGraphicFramePr/>
          <p:nvPr/>
        </p:nvGraphicFramePr>
        <p:xfrm>
          <a:off x="755252" y="970070"/>
          <a:ext cx="4436950" cy="337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1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id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Nannumber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1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1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2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5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……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……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957917 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1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957918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latin typeface="Libre Franklin" pitchFamily="2" charset="0"/>
                        </a:rPr>
                        <a:t>4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8" name="Google Shape;278;p47"/>
          <p:cNvGraphicFramePr/>
          <p:nvPr/>
        </p:nvGraphicFramePr>
        <p:xfrm>
          <a:off x="5192202" y="970070"/>
          <a:ext cx="3748348" cy="9620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76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Private score</a:t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Public score</a:t>
                      </a:r>
                      <a:endParaRPr sz="200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3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latin typeface="Libre Franklin" pitchFamily="2" charset="0"/>
                        </a:rPr>
                        <a:t>0.81155</a:t>
                      </a:r>
                      <a:endParaRPr sz="2000">
                        <a:latin typeface="Libre Franklin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latin typeface="Libre Franklin" pitchFamily="2" charset="0"/>
                        </a:rPr>
                        <a:t>0.81176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831AD0C9-80C5-760E-82D6-14AD0C2F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2" y="543774"/>
            <a:ext cx="6909596" cy="419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>
            <a:spLocks noGrp="1"/>
          </p:cNvSpPr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提取na個數作為新的特徵，並對NA值進行填補(平均)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89" name="Google Shape;289;p49"/>
          <p:cNvGraphicFramePr/>
          <p:nvPr/>
        </p:nvGraphicFramePr>
        <p:xfrm>
          <a:off x="2934362" y="2271874"/>
          <a:ext cx="3720550" cy="1100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4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4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Private score</a:t>
                      </a:r>
                      <a:endParaRPr sz="200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 dirty="0">
                          <a:solidFill>
                            <a:schemeClr val="dk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Public score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 dirty="0">
                          <a:latin typeface="Libre Franklin" pitchFamily="2" charset="0"/>
                        </a:rPr>
                        <a:t>0.64020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latin typeface="Libre Franklin" pitchFamily="2" charset="0"/>
                        </a:rPr>
                        <a:t>0.63977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426052-0890-C27C-7F4E-B467135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76" y="448750"/>
            <a:ext cx="7200900" cy="1114425"/>
          </a:xfrm>
        </p:spPr>
        <p:txBody>
          <a:bodyPr>
            <a:normAutofit/>
          </a:bodyPr>
          <a:lstStyle/>
          <a:p>
            <a:r>
              <a:rPr lang="zh-CN" altLang="en-US" sz="4000" dirty="0"/>
              <a:t>參數調整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ADD550-7D2F-5AC6-D035-2A1936FB2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1824" y="1237421"/>
            <a:ext cx="7200900" cy="3019385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zh-CN" altLang="en-US" sz="3200" b="0" i="0" dirty="0">
                <a:effectLst/>
                <a:latin typeface="-apple-system"/>
              </a:rPr>
              <a:t>選擇一個相對較高的學習率，尋找符合學習率的樹個數</a:t>
            </a:r>
            <a:endParaRPr lang="en-US" altLang="zh-CN" sz="3200" b="0" i="0" dirty="0">
              <a:effectLst/>
              <a:latin typeface="-apple-system"/>
            </a:endParaRPr>
          </a:p>
          <a:p>
            <a:pPr marL="139700" indent="0">
              <a:buNone/>
            </a:pPr>
            <a:r>
              <a:rPr lang="zh-CN" altLang="en-US" sz="3200" dirty="0"/>
              <a:t>調整樹的特定參數</a:t>
            </a:r>
            <a:endParaRPr lang="en-US" altLang="zh-CN" sz="3200" dirty="0"/>
          </a:p>
          <a:p>
            <a:pPr marL="139700" indent="0">
              <a:buNone/>
            </a:pPr>
            <a:r>
              <a:rPr lang="zh-CN" altLang="en-US" sz="3200" dirty="0"/>
              <a:t>調整正則化參數，減少複雜度，防止過擬合</a:t>
            </a:r>
          </a:p>
        </p:txBody>
      </p:sp>
    </p:spTree>
    <p:extLst>
      <p:ext uri="{BB962C8B-B14F-4D97-AF65-F5344CB8AC3E}">
        <p14:creationId xmlns:p14="http://schemas.microsoft.com/office/powerpoint/2010/main" val="2010776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8031289-F4A4-F21B-77DE-E3F27DF3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245" y="920784"/>
            <a:ext cx="4575755" cy="4442273"/>
          </a:xfrm>
          <a:prstGeom prst="rect">
            <a:avLst/>
          </a:prstGeom>
        </p:spPr>
      </p:pic>
      <p:sp>
        <p:nvSpPr>
          <p:cNvPr id="294" name="Google Shape;294;p50"/>
          <p:cNvSpPr txBox="1">
            <a:spLocks noGrp="1"/>
          </p:cNvSpPr>
          <p:nvPr>
            <p:ph type="title"/>
          </p:nvPr>
        </p:nvSpPr>
        <p:spPr>
          <a:xfrm>
            <a:off x="702697" y="363534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/>
              <a:t>參數調整(XGboost)</a:t>
            </a:r>
            <a:endParaRPr sz="4000" dirty="0"/>
          </a:p>
        </p:txBody>
      </p:sp>
      <p:sp>
        <p:nvSpPr>
          <p:cNvPr id="295" name="Google Shape;295;p50"/>
          <p:cNvSpPr txBox="1">
            <a:spLocks noGrp="1"/>
          </p:cNvSpPr>
          <p:nvPr>
            <p:ph type="body" idx="1"/>
          </p:nvPr>
        </p:nvSpPr>
        <p:spPr>
          <a:xfrm>
            <a:off x="828178" y="1030416"/>
            <a:ext cx="7200900" cy="331099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zh-TW" sz="3150" dirty="0"/>
              <a:t>'objective': 'binary:logistic'</a:t>
            </a:r>
            <a:endParaRPr sz="31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150" dirty="0"/>
              <a:t>'learing_rate': 0.1</a:t>
            </a:r>
            <a:endParaRPr sz="3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zh-TW" sz="3150" dirty="0"/>
              <a:t>'n_estimators': 3000</a:t>
            </a:r>
            <a:endParaRPr sz="3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zh-TW" sz="3150" dirty="0"/>
              <a:t>'max_depth’: 5</a:t>
            </a:r>
            <a:endParaRPr lang="en-US" altLang="zh-TW" sz="3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4920"/>
              <a:buFont typeface="Arial"/>
              <a:buNone/>
            </a:pPr>
            <a:r>
              <a:rPr lang="zh-TW" altLang="zh-CN" sz="3150" dirty="0"/>
              <a:t>'min_child_weight': 75</a:t>
            </a:r>
            <a:endParaRPr sz="3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endParaRPr sz="5007" dirty="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>
            <a:spLocks noGrp="1"/>
          </p:cNvSpPr>
          <p:nvPr>
            <p:ph type="title"/>
          </p:nvPr>
        </p:nvSpPr>
        <p:spPr>
          <a:xfrm>
            <a:off x="828675" y="383725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/>
              <a:t>參數調整(XGBOOST)</a:t>
            </a:r>
            <a:endParaRPr sz="4000" dirty="0"/>
          </a:p>
        </p:txBody>
      </p:sp>
      <p:sp>
        <p:nvSpPr>
          <p:cNvPr id="301" name="Google Shape;301;p51"/>
          <p:cNvSpPr txBox="1">
            <a:spLocks noGrp="1"/>
          </p:cNvSpPr>
          <p:nvPr>
            <p:ph type="body" idx="1"/>
          </p:nvPr>
        </p:nvSpPr>
        <p:spPr>
          <a:xfrm>
            <a:off x="971550" y="940975"/>
            <a:ext cx="7200900" cy="3736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000" dirty="0"/>
              <a:t>    'gamma': 0.1,</a:t>
            </a:r>
            <a:endParaRPr sz="5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000" dirty="0"/>
              <a:t>    'subsample': 0.55</a:t>
            </a:r>
            <a:endParaRPr sz="5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000" dirty="0"/>
              <a:t>    'colsample_bytree': 0.7</a:t>
            </a:r>
            <a:endParaRPr sz="5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zh-TW" sz="5000" dirty="0"/>
              <a:t>    </a:t>
            </a:r>
            <a:r>
              <a:rPr lang="zh-TW" sz="5000" dirty="0"/>
              <a:t>'reg_alpha': 10</a:t>
            </a:r>
            <a:endParaRPr sz="5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000" dirty="0"/>
              <a:t>    'verbosity': 0</a:t>
            </a:r>
            <a:endParaRPr sz="5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5000" dirty="0"/>
              <a:t>    'random_state': 42</a:t>
            </a:r>
            <a:endParaRPr sz="50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007" dirty="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E73BA1D-576F-AAC7-7ACC-3613A197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6214"/>
            <a:ext cx="4572000" cy="2470369"/>
          </a:xfrm>
          <a:prstGeom prst="rect">
            <a:avLst/>
          </a:prstGeom>
        </p:spPr>
      </p:pic>
      <p:sp>
        <p:nvSpPr>
          <p:cNvPr id="306" name="Google Shape;306;p52"/>
          <p:cNvSpPr txBox="1">
            <a:spLocks noGrp="1"/>
          </p:cNvSpPr>
          <p:nvPr>
            <p:ph type="title"/>
          </p:nvPr>
        </p:nvSpPr>
        <p:spPr>
          <a:xfrm>
            <a:off x="546668" y="291714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/>
              <a:t>參數調整(Lightgbm)</a:t>
            </a:r>
            <a:endParaRPr sz="4000" dirty="0"/>
          </a:p>
        </p:txBody>
      </p:sp>
      <p:sp>
        <p:nvSpPr>
          <p:cNvPr id="307" name="Google Shape;307;p52"/>
          <p:cNvSpPr txBox="1">
            <a:spLocks noGrp="1"/>
          </p:cNvSpPr>
          <p:nvPr>
            <p:ph type="body" idx="1"/>
          </p:nvPr>
        </p:nvSpPr>
        <p:spPr>
          <a:xfrm>
            <a:off x="661200" y="1045248"/>
            <a:ext cx="7200900" cy="3192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150" dirty="0"/>
              <a:t>'objective': 'binary'</a:t>
            </a:r>
            <a:endParaRPr sz="315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150" dirty="0"/>
              <a:t>'learing_rate': 0.095</a:t>
            </a:r>
            <a:endParaRPr sz="3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150" dirty="0"/>
              <a:t>'n_estimators': 10000</a:t>
            </a:r>
            <a:endParaRPr sz="315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150" dirty="0"/>
              <a:t>'max_depth’: 4</a:t>
            </a:r>
            <a:endParaRPr lang="en-US" altLang="zh-TW" sz="3150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altLang="zh-TW" sz="3100" dirty="0"/>
              <a:t>'</a:t>
            </a:r>
            <a:r>
              <a:rPr lang="en-US" altLang="zh-TW" sz="3100" dirty="0" err="1"/>
              <a:t>max_bin</a:t>
            </a:r>
            <a:r>
              <a:rPr lang="en-US" altLang="zh-TW" sz="3100" dirty="0"/>
              <a:t>': 200</a:t>
            </a:r>
            <a:endParaRPr lang="en-US" altLang="zh-CN" sz="31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5007" dirty="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>
            <a:spLocks noGrp="1"/>
          </p:cNvSpPr>
          <p:nvPr>
            <p:ph type="title"/>
          </p:nvPr>
        </p:nvSpPr>
        <p:spPr>
          <a:xfrm>
            <a:off x="828675" y="395081"/>
            <a:ext cx="7200900" cy="111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/>
              <a:t>參數調整(Lightgbm)</a:t>
            </a:r>
            <a:endParaRPr sz="4000" dirty="0"/>
          </a:p>
        </p:txBody>
      </p:sp>
      <p:sp>
        <p:nvSpPr>
          <p:cNvPr id="313" name="Google Shape;313;p53"/>
          <p:cNvSpPr txBox="1">
            <a:spLocks noGrp="1"/>
          </p:cNvSpPr>
          <p:nvPr>
            <p:ph type="body" idx="1"/>
          </p:nvPr>
        </p:nvSpPr>
        <p:spPr>
          <a:xfrm>
            <a:off x="1321158" y="1120785"/>
            <a:ext cx="7200900" cy="379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500" dirty="0"/>
              <a:t>'colsample_bytree': 0.5</a:t>
            </a:r>
            <a:endParaRPr sz="3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500" dirty="0"/>
              <a:t>'subsample': 0.5</a:t>
            </a:r>
            <a:endParaRPr lang="en-US" altLang="zh-TW" sz="3500" dirty="0"/>
          </a:p>
          <a:p>
            <a:pPr marL="0" indent="0">
              <a:lnSpc>
                <a:spcPct val="115000"/>
              </a:lnSpc>
              <a:spcBef>
                <a:spcPts val="1200"/>
              </a:spcBef>
              <a:buNone/>
            </a:pPr>
            <a:r>
              <a:rPr lang="en-US" altLang="zh-TW" sz="3500" dirty="0"/>
              <a:t>'</a:t>
            </a:r>
            <a:r>
              <a:rPr lang="en-US" altLang="zh-TW" sz="3500" dirty="0" err="1"/>
              <a:t>num_leave</a:t>
            </a:r>
            <a:r>
              <a:rPr lang="en-US" altLang="zh-TW" sz="3500" dirty="0"/>
              <a:t>': 10</a:t>
            </a:r>
            <a:endParaRPr sz="3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500" dirty="0"/>
              <a:t>'reg_alpha': 25</a:t>
            </a:r>
            <a:endParaRPr sz="3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500" dirty="0"/>
              <a:t>'reg_lambda': 17</a:t>
            </a:r>
            <a:endParaRPr lang="en-US" altLang="zh-TW" sz="3500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altLang="zh-CN" sz="3500" dirty="0"/>
              <a:t>'random_state': 42</a:t>
            </a:r>
            <a:endParaRPr sz="3500" dirty="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D8CB87-6550-2E81-FDDE-4ACACB74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130078"/>
            <a:ext cx="7200900" cy="633247"/>
          </a:xfrm>
        </p:spPr>
        <p:txBody>
          <a:bodyPr/>
          <a:lstStyle/>
          <a:p>
            <a:r>
              <a:rPr lang="zh-CN" altLang="en-US" dirty="0"/>
              <a:t>調參對比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1E58528-7EA1-B704-96C4-EF685F87201B}"/>
              </a:ext>
            </a:extLst>
          </p:cNvPr>
          <p:cNvGraphicFramePr>
            <a:graphicFrameLocks noGrp="1"/>
          </p:cNvGraphicFramePr>
          <p:nvPr/>
        </p:nvGraphicFramePr>
        <p:xfrm>
          <a:off x="1611464" y="905289"/>
          <a:ext cx="6096000" cy="1353252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28467333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51169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25746794"/>
                    </a:ext>
                  </a:extLst>
                </a:gridCol>
              </a:tblGrid>
              <a:tr h="36819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Libre Franklin" pitchFamily="2" charset="0"/>
                        </a:rPr>
                        <a:t>XGboost</a:t>
                      </a:r>
                      <a:endParaRPr lang="zh-CN" altLang="en-US" sz="2000" dirty="0">
                        <a:latin typeface="Libre Franklin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Private score</a:t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Public score</a:t>
                      </a:r>
                      <a:endParaRPr sz="200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78945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Libre Franklin" pitchFamily="2" charset="0"/>
                        </a:rPr>
                        <a:t>調參前</a:t>
                      </a:r>
                      <a:endParaRPr lang="en-US" altLang="zh-CN" sz="2000" dirty="0">
                        <a:latin typeface="Libre Franklin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 dirty="0">
                          <a:latin typeface="Libre Franklin" pitchFamily="2" charset="0"/>
                        </a:rPr>
                        <a:t>0.81155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dirty="0">
                          <a:latin typeface="Libre Franklin" pitchFamily="2" charset="0"/>
                        </a:rPr>
                        <a:t>0.81176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6476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Libre Franklin" pitchFamily="2" charset="0"/>
                        </a:rPr>
                        <a:t>調參後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2000" b="0" i="0" dirty="0">
                          <a:effectLst/>
                          <a:latin typeface="Libre Franklin" pitchFamily="2" charset="0"/>
                        </a:rPr>
                        <a:t>0.81463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2000" b="0" i="0" dirty="0">
                          <a:effectLst/>
                          <a:latin typeface="Libre Franklin" pitchFamily="2" charset="0"/>
                        </a:rPr>
                        <a:t>0.81579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684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CA9778-FE9C-B550-117C-C2B3C1F589F5}"/>
              </a:ext>
            </a:extLst>
          </p:cNvPr>
          <p:cNvGraphicFramePr>
            <a:graphicFrameLocks noGrp="1"/>
          </p:cNvGraphicFramePr>
          <p:nvPr/>
        </p:nvGraphicFramePr>
        <p:xfrm>
          <a:off x="1611464" y="2859743"/>
          <a:ext cx="6096000" cy="1353252"/>
        </p:xfrm>
        <a:graphic>
          <a:graphicData uri="http://schemas.openxmlformats.org/drawingml/2006/table">
            <a:tbl>
              <a:tblPr firstRow="1" bandRow="1"/>
              <a:tblGrid>
                <a:gridCol w="2032000">
                  <a:extLst>
                    <a:ext uri="{9D8B030D-6E8A-4147-A177-3AD203B41FA5}">
                      <a16:colId xmlns:a16="http://schemas.microsoft.com/office/drawing/2014/main" val="284673330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951169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25746794"/>
                    </a:ext>
                  </a:extLst>
                </a:gridCol>
              </a:tblGrid>
              <a:tr h="36819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latin typeface="Libre Franklin" pitchFamily="2" charset="0"/>
                        </a:rPr>
                        <a:t>Lightgbm</a:t>
                      </a:r>
                      <a:endParaRPr lang="zh-CN" altLang="en-US" sz="2000" dirty="0">
                        <a:latin typeface="Libre Franklin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Private score</a:t>
                      </a:r>
                      <a:endParaRPr sz="2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zh-TW" sz="2000">
                          <a:solidFill>
                            <a:schemeClr val="dk2"/>
                          </a:solidFill>
                          <a:latin typeface="Libre Franklin" pitchFamily="2" charset="0"/>
                          <a:ea typeface="Libre Franklin"/>
                          <a:cs typeface="Libre Franklin"/>
                          <a:sym typeface="Libre Franklin"/>
                        </a:rPr>
                        <a:t>Public score</a:t>
                      </a:r>
                      <a:endParaRPr sz="200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78945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Libre Franklin" pitchFamily="2" charset="0"/>
                        </a:rPr>
                        <a:t>調參前</a:t>
                      </a:r>
                      <a:endParaRPr lang="en-US" altLang="zh-CN" sz="2000" dirty="0">
                        <a:latin typeface="Libre Franklin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4000"/>
                        </a:lnSpc>
                        <a:spcBef>
                          <a:spcPts val="8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altLang="zh-TW" sz="2000" dirty="0">
                          <a:latin typeface="Libre Franklin" pitchFamily="2" charset="0"/>
                        </a:rPr>
                        <a:t>0.80169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000" dirty="0">
                          <a:latin typeface="Libre Franklin" pitchFamily="2" charset="0"/>
                        </a:rPr>
                        <a:t>0.80169</a:t>
                      </a:r>
                      <a:endParaRPr sz="20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164765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Libre Franklin" pitchFamily="2" charset="0"/>
                        </a:rPr>
                        <a:t>調參後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2000" b="0" i="0" dirty="0">
                          <a:effectLst/>
                          <a:latin typeface="Libre Franklin" pitchFamily="2" charset="0"/>
                        </a:rPr>
                        <a:t>0.81687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CN" sz="2000" b="0" i="0" dirty="0">
                          <a:effectLst/>
                          <a:latin typeface="Libre Franklin" pitchFamily="2" charset="0"/>
                        </a:rPr>
                        <a:t>0.81687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27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8746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 dirty="0"/>
              <a:t>XGBOOST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A89279-511A-9245-8A5B-91B3B4B6E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zh-TW"/>
              <a:t>EDA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1"/>
          </p:nvPr>
        </p:nvSpPr>
        <p:spPr>
          <a:xfrm>
            <a:off x="1723137" y="3191737"/>
            <a:ext cx="56973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zh-TW"/>
              <a:t>探索性資料分析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55"/>
          <p:cNvGraphicFramePr/>
          <p:nvPr/>
        </p:nvGraphicFramePr>
        <p:xfrm>
          <a:off x="1241646" y="935682"/>
          <a:ext cx="7239000" cy="32721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K-FOLD</a:t>
                      </a:r>
                      <a:endParaRPr dirty="0">
                        <a:solidFill>
                          <a:schemeClr val="dk1"/>
                        </a:solidFill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auc_roc</a:t>
                      </a:r>
                      <a:endParaRPr dirty="0">
                        <a:solidFill>
                          <a:srgbClr val="3C4043"/>
                        </a:solidFill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0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0.8111713807059621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1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0.8114563223182802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2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0.8106771933948776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3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35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0.8104075896896903</a:t>
                      </a:r>
                      <a:endParaRPr sz="170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latin typeface="Libre Franklin" pitchFamily="2" charset="0"/>
                        </a:rPr>
                        <a:t>Fold 4 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0.8103948440969936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latin typeface="Libre Franklin" pitchFamily="2" charset="0"/>
                        </a:rPr>
                        <a:t>Overall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latin typeface="Libre Franklin" pitchFamily="2" charset="0"/>
                        </a:rPr>
                        <a:t>0.8108214660411608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68789A2-C613-E928-B64B-ECEC7D86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25028"/>
            <a:ext cx="395075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DE8CFDD-330B-FB6C-9205-F0A6FE7A3BF7}"/>
              </a:ext>
            </a:extLst>
          </p:cNvPr>
          <p:cNvSpPr/>
          <p:nvPr/>
        </p:nvSpPr>
        <p:spPr>
          <a:xfrm>
            <a:off x="273600" y="-14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229;p39">
            <a:extLst>
              <a:ext uri="{FF2B5EF4-FFF2-40B4-BE49-F238E27FC236}">
                <a16:creationId xmlns:a16="http://schemas.microsoft.com/office/drawing/2014/main" id="{F0A23A88-9668-7DCD-BC8C-B934A22431EA}"/>
              </a:ext>
            </a:extLst>
          </p:cNvPr>
          <p:cNvSpPr txBox="1">
            <a:spLocks/>
          </p:cNvSpPr>
          <p:nvPr/>
        </p:nvSpPr>
        <p:spPr>
          <a:xfrm>
            <a:off x="8218444" y="4880250"/>
            <a:ext cx="925556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 err="1"/>
              <a:t>XGB</a:t>
            </a:r>
            <a:r>
              <a:rPr lang="en-US" altLang="zh-CN" sz="1400" dirty="0" err="1"/>
              <a:t>oost</a:t>
            </a:r>
            <a:endParaRPr lang="en-US" sz="1400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7CE859F-606D-6418-CD22-9160486D1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35880"/>
              </p:ext>
            </p:extLst>
          </p:nvPr>
        </p:nvGraphicFramePr>
        <p:xfrm>
          <a:off x="5184850" y="3627901"/>
          <a:ext cx="2947331" cy="355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7331">
                  <a:extLst>
                    <a:ext uri="{9D8B030D-6E8A-4147-A177-3AD203B41FA5}">
                      <a16:colId xmlns:a16="http://schemas.microsoft.com/office/drawing/2014/main" val="721279487"/>
                    </a:ext>
                  </a:extLst>
                </a:gridCol>
              </a:tblGrid>
              <a:tr h="355837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Accuracy of </a:t>
                      </a:r>
                      <a:r>
                        <a:rPr lang="en-US" altLang="zh-CN" dirty="0" err="1"/>
                        <a:t>XGBoost</a:t>
                      </a:r>
                      <a:r>
                        <a:rPr lang="en-US" altLang="zh-CN" dirty="0"/>
                        <a:t>: 0.7719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949892"/>
                  </a:ext>
                </a:extLst>
              </a:tr>
            </a:tbl>
          </a:graphicData>
        </a:graphic>
      </p:graphicFrame>
      <p:pic>
        <p:nvPicPr>
          <p:cNvPr id="16" name="圖片 15">
            <a:extLst>
              <a:ext uri="{FF2B5EF4-FFF2-40B4-BE49-F238E27FC236}">
                <a16:creationId xmlns:a16="http://schemas.microsoft.com/office/drawing/2014/main" id="{641AAA41-ACC9-7965-899E-DE625324D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11" y="858411"/>
            <a:ext cx="3615241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4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>
            <a:spLocks noGrp="1"/>
          </p:cNvSpPr>
          <p:nvPr>
            <p:ph type="ctrTitle"/>
          </p:nvPr>
        </p:nvSpPr>
        <p:spPr>
          <a:xfrm>
            <a:off x="1436344" y="1787457"/>
            <a:ext cx="62709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</a:pPr>
            <a:r>
              <a:rPr lang="en-US" altLang="zh-TW" dirty="0" err="1"/>
              <a:t>L</a:t>
            </a:r>
            <a:r>
              <a:rPr lang="en-US" altLang="zh-CN" dirty="0" err="1"/>
              <a:t>ightgbm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A89279-511A-9245-8A5B-91B3B4B6E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20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4" name="Google Shape;324;p55"/>
          <p:cNvGraphicFramePr/>
          <p:nvPr>
            <p:extLst>
              <p:ext uri="{D42A27DB-BD31-4B8C-83A1-F6EECF244321}">
                <p14:modId xmlns:p14="http://schemas.microsoft.com/office/powerpoint/2010/main" val="4119565953"/>
              </p:ext>
            </p:extLst>
          </p:nvPr>
        </p:nvGraphicFramePr>
        <p:xfrm>
          <a:off x="1241646" y="935682"/>
          <a:ext cx="7239000" cy="32721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4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K-FOLD</a:t>
                      </a:r>
                      <a:endParaRPr>
                        <a:solidFill>
                          <a:schemeClr val="dk1"/>
                        </a:solidFill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dirty="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auc_roc</a:t>
                      </a:r>
                      <a:endParaRPr dirty="0">
                        <a:solidFill>
                          <a:srgbClr val="3C4043"/>
                        </a:solidFill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0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0.8144006843544659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1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0.8162195957334226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2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0.8148835653228536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latin typeface="Libre Franklin" pitchFamily="2" charset="0"/>
                        </a:rPr>
                        <a:t>Fold 3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350" dirty="0">
                          <a:solidFill>
                            <a:srgbClr val="3C4043"/>
                          </a:solidFill>
                          <a:latin typeface="Libre Franklin" pitchFamily="2" charset="0"/>
                        </a:rPr>
                        <a:t>0.8155307406938865</a:t>
                      </a:r>
                      <a:endParaRPr sz="1700"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Fold 4 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>
                          <a:latin typeface="Libre Franklin" pitchFamily="2" charset="0"/>
                        </a:rPr>
                        <a:t>0.816542131451717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latin typeface="Libre Franklin" pitchFamily="2" charset="0"/>
                        </a:rPr>
                        <a:t>Overall</a:t>
                      </a:r>
                      <a:endParaRPr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dirty="0">
                          <a:latin typeface="Libre Franklin" pitchFamily="2" charset="0"/>
                        </a:rPr>
                        <a:t>0.8155153435112691</a:t>
                      </a:r>
                      <a:endParaRPr dirty="0">
                        <a:latin typeface="Libre Franklin" pitchFamily="2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30496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1DE8CFDD-330B-FB6C-9205-F0A6FE7A3BF7}"/>
              </a:ext>
            </a:extLst>
          </p:cNvPr>
          <p:cNvSpPr/>
          <p:nvPr/>
        </p:nvSpPr>
        <p:spPr>
          <a:xfrm>
            <a:off x="273600" y="-14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Google Shape;229;p39">
            <a:extLst>
              <a:ext uri="{FF2B5EF4-FFF2-40B4-BE49-F238E27FC236}">
                <a16:creationId xmlns:a16="http://schemas.microsoft.com/office/drawing/2014/main" id="{F0A23A88-9668-7DCD-BC8C-B934A22431EA}"/>
              </a:ext>
            </a:extLst>
          </p:cNvPr>
          <p:cNvSpPr txBox="1">
            <a:spLocks/>
          </p:cNvSpPr>
          <p:nvPr/>
        </p:nvSpPr>
        <p:spPr>
          <a:xfrm>
            <a:off x="8456044" y="4865850"/>
            <a:ext cx="687956" cy="26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Libre Franklin"/>
              <a:buNone/>
              <a:defRPr sz="54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400" dirty="0"/>
              <a:t>LGBM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CE942B-9C99-4E21-AAAD-20395364D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0" y="922950"/>
            <a:ext cx="3775378" cy="3297600"/>
          </a:xfrm>
          <a:prstGeom prst="rect">
            <a:avLst/>
          </a:prstGeom>
        </p:spPr>
      </p:pic>
      <p:graphicFrame>
        <p:nvGraphicFramePr>
          <p:cNvPr id="15" name="表格 5">
            <a:extLst>
              <a:ext uri="{FF2B5EF4-FFF2-40B4-BE49-F238E27FC236}">
                <a16:creationId xmlns:a16="http://schemas.microsoft.com/office/drawing/2014/main" id="{28BD9089-22F2-3772-7741-6AA6A0F61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527927"/>
              </p:ext>
            </p:extLst>
          </p:nvPr>
        </p:nvGraphicFramePr>
        <p:xfrm>
          <a:off x="5301365" y="3737620"/>
          <a:ext cx="2947331" cy="3558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7331">
                  <a:extLst>
                    <a:ext uri="{9D8B030D-6E8A-4147-A177-3AD203B41FA5}">
                      <a16:colId xmlns:a16="http://schemas.microsoft.com/office/drawing/2014/main" val="721279487"/>
                    </a:ext>
                  </a:extLst>
                </a:gridCol>
              </a:tblGrid>
              <a:tr h="355837">
                <a:tc>
                  <a:txBody>
                    <a:bodyPr/>
                    <a:lstStyle/>
                    <a:p>
                      <a:r>
                        <a:rPr lang="en-US" altLang="zh-CN" dirty="0"/>
                        <a:t>      Accuracy of LGBM : 0.7746 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949892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692EB37C-5336-763B-4DA8-B325C144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16" y="1173600"/>
            <a:ext cx="2666429" cy="270000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067F50E3-10B0-4260-012B-958CE3F31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25028"/>
            <a:ext cx="395075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429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CDCA8-5FE4-1644-0C24-DC29E5009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50" y="514621"/>
            <a:ext cx="1783683" cy="634061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Voting</a:t>
            </a:r>
            <a:endParaRPr lang="zh-CN" altLang="en-US" sz="4000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2AD4EB-C5A7-47C4-07DB-BF544E3D3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1550" y="1697021"/>
            <a:ext cx="7992450" cy="2686050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zh-CN" altLang="en-US" sz="2400" dirty="0"/>
              <a:t>獲取每個模型的優勢，希望能有更好的結果</a:t>
            </a:r>
            <a:endParaRPr lang="en-US" altLang="zh-CN" sz="2400" dirty="0"/>
          </a:p>
          <a:p>
            <a:pPr marL="139700" indent="0">
              <a:buNone/>
            </a:pPr>
            <a:r>
              <a:rPr lang="zh-CN" altLang="en-US" sz="2400" dirty="0"/>
              <a:t>預測分權加總（</a:t>
            </a:r>
            <a:r>
              <a:rPr lang="en-US" altLang="zh-CN" sz="2400" dirty="0" err="1"/>
              <a:t>XGBoost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Lightgbm</a:t>
            </a:r>
            <a:r>
              <a:rPr lang="zh-CN" altLang="en-US" sz="2400" dirty="0"/>
              <a:t>有更多的權重）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CB1591E-4EF1-4E8E-00D5-80EC100E640C}"/>
                  </a:ext>
                </a:extLst>
              </p:cNvPr>
              <p:cNvSpPr txBox="1"/>
              <p:nvPr/>
            </p:nvSpPr>
            <p:spPr>
              <a:xfrm>
                <a:off x="1255950" y="3238830"/>
                <a:ext cx="7783650" cy="4809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zh-TW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XGB</a:t>
                </a:r>
                <a:r>
                  <a:rPr lang="zh-TW" altLang="en-US" sz="2200" dirty="0"/>
                  <a:t> </a:t>
                </a:r>
                <a:r>
                  <a:rPr lang="en-US" altLang="zh-CN" sz="2200" dirty="0"/>
                  <a:t>+</a:t>
                </a:r>
                <a:r>
                  <a:rPr lang="zh-TW" altLang="en-US" sz="2200" dirty="0"/>
                  <a:t> 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zh-TW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LGBM</a:t>
                </a:r>
                <a:r>
                  <a:rPr lang="zh-TW" altLang="en-US" sz="2200" dirty="0"/>
                  <a:t> </a:t>
                </a:r>
                <a:r>
                  <a:rPr lang="en-US" altLang="zh-CN" sz="2200" dirty="0"/>
                  <a:t>+</a:t>
                </a:r>
                <a:r>
                  <a:rPr lang="zh-TW" altLang="en-US" sz="2200" dirty="0"/>
                  <a:t> 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zh-TW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logistics</a:t>
                </a:r>
                <a:r>
                  <a:rPr lang="zh-TW" altLang="en-US" sz="2200" dirty="0"/>
                  <a:t> </a:t>
                </a:r>
                <a:r>
                  <a:rPr lang="en-US" altLang="zh-CN" sz="2200" dirty="0"/>
                  <a:t>+</a:t>
                </a:r>
                <a:r>
                  <a:rPr lang="zh-TW" altLang="en-US" sz="2200" dirty="0"/>
                  <a:t> 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zh-TW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cart</a:t>
                </a:r>
                <a:r>
                  <a:rPr lang="zh-TW" altLang="en-US" sz="2200" dirty="0"/>
                  <a:t> </a:t>
                </a:r>
                <a:r>
                  <a:rPr lang="en-US" altLang="zh-CN" sz="2200" dirty="0"/>
                  <a:t>+</a:t>
                </a:r>
                <a:r>
                  <a:rPr lang="zh-TW" altLang="en-US" sz="2200" dirty="0"/>
                  <a:t> </a:t>
                </a:r>
                <a:r>
                  <a:rPr lang="en-US" altLang="zh-TW" sz="2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20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200" i="1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zh-TW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200" dirty="0"/>
                  <a:t>Random Forest</a:t>
                </a:r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CB1591E-4EF1-4E8E-00D5-80EC100E6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950" y="3238830"/>
                <a:ext cx="7783650" cy="480901"/>
              </a:xfrm>
              <a:prstGeom prst="rect">
                <a:avLst/>
              </a:prstGeom>
              <a:blipFill>
                <a:blip r:embed="rId3"/>
                <a:stretch>
                  <a:fillRect t="-3797" b="-18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305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6966C-79EC-3AD1-4E4E-0C569C828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329" y="2303393"/>
            <a:ext cx="2993471" cy="670207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Power averaging</a:t>
            </a:r>
            <a:endParaRPr lang="zh-CN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3664E4D-E95C-1449-B51B-9CB8CF59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414" y="0"/>
            <a:ext cx="57555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252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388BD01F-2A5B-4F85-730E-CD803327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72" y="2104610"/>
            <a:ext cx="3098027" cy="1114425"/>
          </a:xfrm>
        </p:spPr>
        <p:txBody>
          <a:bodyPr>
            <a:normAutofit/>
          </a:bodyPr>
          <a:lstStyle/>
          <a:p>
            <a:r>
              <a:rPr lang="en-US" altLang="zh-CN" sz="2400" dirty="0" err="1"/>
              <a:t>Lightgbm</a:t>
            </a:r>
            <a:r>
              <a:rPr lang="zh-CN" altLang="en-US" sz="2400" dirty="0"/>
              <a:t>與</a:t>
            </a:r>
            <a:r>
              <a:rPr lang="en-US" altLang="zh-CN" sz="2400" dirty="0" err="1"/>
              <a:t>XGBoost</a:t>
            </a:r>
            <a:r>
              <a:rPr lang="zh-CN" altLang="en-US" sz="2400" dirty="0"/>
              <a:t>最高相關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A7DC66-3149-9B89-BFA8-B56F018F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36" y="0"/>
            <a:ext cx="59566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19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C470C009-91C4-C6A7-CC44-C003A817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25" y="2014537"/>
            <a:ext cx="3066223" cy="1114425"/>
          </a:xfrm>
        </p:spPr>
        <p:txBody>
          <a:bodyPr>
            <a:normAutofit fontScale="90000"/>
          </a:bodyPr>
          <a:lstStyle/>
          <a:p>
            <a:r>
              <a:rPr lang="en-US" altLang="zh-CN" sz="2800" dirty="0" err="1"/>
              <a:t>XGBoost</a:t>
            </a:r>
            <a:r>
              <a:rPr lang="zh-CN" altLang="en-US" sz="2800" dirty="0"/>
              <a:t>與</a:t>
            </a:r>
            <a:r>
              <a:rPr lang="en-US" altLang="zh-CN" sz="2800" dirty="0" err="1"/>
              <a:t>random_forest</a:t>
            </a:r>
            <a:br>
              <a:rPr lang="en-US" altLang="zh-CN" sz="2800" dirty="0"/>
            </a:br>
            <a:r>
              <a:rPr lang="zh-CN" altLang="en-US" sz="2800" dirty="0"/>
              <a:t>最高相關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7C1A65E-C65B-21F1-4738-EBE854DD2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36" y="0"/>
            <a:ext cx="59566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802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AA0A3-6172-B71B-4E1B-9A74AA9A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42" y="369677"/>
            <a:ext cx="8536719" cy="1114425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Correlation jumping</a:t>
            </a:r>
            <a:br>
              <a:rPr lang="en-US" altLang="zh-CN" sz="2800" dirty="0"/>
            </a:br>
            <a:r>
              <a:rPr lang="en-US" altLang="zh-CN" sz="2800" dirty="0"/>
              <a:t>      </a:t>
            </a:r>
            <a:r>
              <a:rPr lang="en-US" altLang="zh-CN" sz="2800" dirty="0" err="1"/>
              <a:t>Lightgbm</a:t>
            </a:r>
            <a:r>
              <a:rPr lang="en-US" altLang="zh-CN" sz="2800" dirty="0"/>
              <a:t>-</a:t>
            </a:r>
            <a:r>
              <a:rPr lang="en-US" altLang="zh-CN" sz="2800" dirty="0" err="1"/>
              <a:t>XGBoost</a:t>
            </a:r>
            <a:r>
              <a:rPr lang="en-US" altLang="zh-CN" sz="2800" dirty="0"/>
              <a:t>-</a:t>
            </a:r>
            <a:r>
              <a:rPr lang="en-US" altLang="zh-CN" sz="2800" dirty="0" err="1"/>
              <a:t>Random_forest</a:t>
            </a:r>
            <a:r>
              <a:rPr lang="en-US" altLang="zh-CN" sz="2800" dirty="0"/>
              <a:t>-Cart-logistic</a:t>
            </a:r>
            <a:endParaRPr lang="zh-CN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BDD3CC-A970-6550-BCA7-C4DD6985F235}"/>
              </a:ext>
            </a:extLst>
          </p:cNvPr>
          <p:cNvSpPr txBox="1"/>
          <p:nvPr/>
        </p:nvSpPr>
        <p:spPr>
          <a:xfrm>
            <a:off x="678842" y="1724049"/>
            <a:ext cx="73201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Libre Franklin" pitchFamily="2" charset="0"/>
              </a:rPr>
              <a:t>T</a:t>
            </a:r>
            <a:r>
              <a:rPr lang="en-US" altLang="zh-CN" sz="2800" b="0" i="0" dirty="0">
                <a:solidFill>
                  <a:srgbClr val="000000"/>
                </a:solidFill>
                <a:effectLst/>
                <a:latin typeface="Libre Franklin" pitchFamily="2" charset="0"/>
              </a:rPr>
              <a:t>hreshold power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  <a:r>
              <a:rPr lang="en-US" altLang="zh-CN" sz="2400" dirty="0" err="1"/>
              <a:t>Cov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Lightgbm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Random_forest</a:t>
            </a:r>
            <a:r>
              <a:rPr lang="en-US" altLang="zh-CN" sz="2400" dirty="0"/>
              <a:t>) = 0.98851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 err="1"/>
              <a:t>Cov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Lightgbm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Random_forest</a:t>
            </a:r>
            <a:r>
              <a:rPr lang="en-US" altLang="zh-CN" sz="2400" dirty="0"/>
              <a:t>)^n = 0.9</a:t>
            </a:r>
          </a:p>
          <a:p>
            <a:r>
              <a:rPr lang="en-US" altLang="zh-CN" sz="2400" dirty="0"/>
              <a:t>   n =Power =9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4F3515-0366-A515-0AC8-5930733E6A9A}"/>
              </a:ext>
            </a:extLst>
          </p:cNvPr>
          <p:cNvSpPr txBox="1"/>
          <p:nvPr/>
        </p:nvSpPr>
        <p:spPr>
          <a:xfrm>
            <a:off x="678842" y="3595212"/>
            <a:ext cx="828227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bre Franklin" pitchFamily="2" charset="0"/>
                <a:cs typeface="Arial"/>
                <a:sym typeface="Arial"/>
              </a:rPr>
              <a:t>Ensembling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bre Franklin" pitchFamily="2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altLang="zh-CN" sz="2800" dirty="0">
                <a:latin typeface="Libre Franklin" pitchFamily="2" charset="0"/>
              </a:rPr>
              <a:t>  ((9**xgb+9**</a:t>
            </a:r>
            <a:r>
              <a:rPr lang="en-US" altLang="zh-CN" sz="2800" dirty="0" err="1">
                <a:latin typeface="Libre Franklin" pitchFamily="2" charset="0"/>
              </a:rPr>
              <a:t>lgb</a:t>
            </a:r>
            <a:r>
              <a:rPr lang="en-US" altLang="zh-CN" sz="2800" dirty="0">
                <a:latin typeface="Libre Franklin" pitchFamily="2" charset="0"/>
              </a:rPr>
              <a:t>)/2+</a:t>
            </a:r>
            <a:r>
              <a:rPr lang="zh-CN" altLang="en-US" sz="2800" dirty="0">
                <a:latin typeface="Libre Franklin" pitchFamily="2" charset="0"/>
              </a:rPr>
              <a:t>（</a:t>
            </a:r>
            <a:r>
              <a:rPr lang="en-US" altLang="zh-CN" sz="2800" dirty="0">
                <a:latin typeface="Libre Franklin" pitchFamily="2" charset="0"/>
              </a:rPr>
              <a:t> 9**rf+9</a:t>
            </a:r>
            <a:r>
              <a:rPr lang="zh-CN" altLang="en-US" sz="2800" dirty="0">
                <a:latin typeface="Libre Franklin" pitchFamily="2" charset="0"/>
              </a:rPr>
              <a:t>**</a:t>
            </a:r>
            <a:r>
              <a:rPr lang="en-US" altLang="zh-CN" sz="2800" dirty="0">
                <a:latin typeface="Libre Franklin" pitchFamily="2" charset="0"/>
              </a:rPr>
              <a:t>cart </a:t>
            </a:r>
            <a:r>
              <a:rPr lang="zh-CN" altLang="en-US" sz="2800" dirty="0">
                <a:latin typeface="Libre Franklin" pitchFamily="2" charset="0"/>
              </a:rPr>
              <a:t>）</a:t>
            </a:r>
            <a:r>
              <a:rPr lang="en-US" altLang="zh-CN" sz="2800" dirty="0">
                <a:latin typeface="Libre Franklin" pitchFamily="2" charset="0"/>
              </a:rPr>
              <a:t>)/2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939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028705" y="152725"/>
            <a:ext cx="7200900" cy="454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/>
              <a:t>1. 資料是否存在缺失值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/>
              <a:t>整體 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1.6%)</a:t>
            </a:r>
            <a:endParaRPr sz="2400" dirty="0"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668" y="606926"/>
            <a:ext cx="6146974" cy="438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10617A-A15C-ECB1-6E21-7D4D91EDBE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模型成果</a:t>
            </a:r>
          </a:p>
        </p:txBody>
      </p:sp>
    </p:spTree>
    <p:extLst>
      <p:ext uri="{BB962C8B-B14F-4D97-AF65-F5344CB8AC3E}">
        <p14:creationId xmlns:p14="http://schemas.microsoft.com/office/powerpoint/2010/main" val="17584526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F9AB8-7D12-B3D2-DBC8-83C2D530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536" y="337268"/>
            <a:ext cx="7200900" cy="1114425"/>
          </a:xfrm>
        </p:spPr>
        <p:txBody>
          <a:bodyPr/>
          <a:lstStyle/>
          <a:p>
            <a:pPr algn="ctr"/>
            <a:r>
              <a:rPr lang="en-US" altLang="zh-TW" dirty="0"/>
              <a:t>KDE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FA47FD1-7232-DBE1-5048-6186E50E6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79" y="1081705"/>
            <a:ext cx="5344613" cy="3563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6745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2D77669E-507A-4FF3-6CC9-D6FA48056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926" y="950903"/>
            <a:ext cx="5429372" cy="33933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7529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1F0C313-17BF-D4B0-7796-80DD88468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15" y="1030614"/>
            <a:ext cx="6000283" cy="3082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5B1B1F5-39F4-E2ED-FCC6-52B1CB1B7F99}"/>
              </a:ext>
            </a:extLst>
          </p:cNvPr>
          <p:cNvSpPr txBox="1"/>
          <p:nvPr/>
        </p:nvSpPr>
        <p:spPr>
          <a:xfrm>
            <a:off x="4144592" y="1106889"/>
            <a:ext cx="6112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LGBM</a:t>
            </a:r>
            <a:endParaRPr lang="zh-TW" altLang="en-US" sz="105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6327176-DAD6-C9B3-37EA-DDB639EC2B17}"/>
              </a:ext>
            </a:extLst>
          </p:cNvPr>
          <p:cNvSpPr txBox="1"/>
          <p:nvPr/>
        </p:nvSpPr>
        <p:spPr>
          <a:xfrm>
            <a:off x="7114324" y="1106889"/>
            <a:ext cx="52487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XGB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28972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E73E32A-8CE7-7F56-08C8-E6D665195F50}"/>
              </a:ext>
            </a:extLst>
          </p:cNvPr>
          <p:cNvSpPr/>
          <p:nvPr/>
        </p:nvSpPr>
        <p:spPr>
          <a:xfrm>
            <a:off x="273600" y="-1440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2D09F2F0-67AA-3A14-51A4-0B647A6484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482119"/>
              </p:ext>
            </p:extLst>
          </p:nvPr>
        </p:nvGraphicFramePr>
        <p:xfrm>
          <a:off x="121674" y="1110028"/>
          <a:ext cx="8900652" cy="313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3604">
                  <a:extLst>
                    <a:ext uri="{9D8B030D-6E8A-4147-A177-3AD203B41FA5}">
                      <a16:colId xmlns:a16="http://schemas.microsoft.com/office/drawing/2014/main" val="4019489714"/>
                    </a:ext>
                  </a:extLst>
                </a:gridCol>
                <a:gridCol w="1577920">
                  <a:extLst>
                    <a:ext uri="{9D8B030D-6E8A-4147-A177-3AD203B41FA5}">
                      <a16:colId xmlns:a16="http://schemas.microsoft.com/office/drawing/2014/main" val="3845075576"/>
                    </a:ext>
                  </a:extLst>
                </a:gridCol>
                <a:gridCol w="1123040">
                  <a:extLst>
                    <a:ext uri="{9D8B030D-6E8A-4147-A177-3AD203B41FA5}">
                      <a16:colId xmlns:a16="http://schemas.microsoft.com/office/drawing/2014/main" val="2200148883"/>
                    </a:ext>
                  </a:extLst>
                </a:gridCol>
                <a:gridCol w="1271522">
                  <a:extLst>
                    <a:ext uri="{9D8B030D-6E8A-4147-A177-3AD203B41FA5}">
                      <a16:colId xmlns:a16="http://schemas.microsoft.com/office/drawing/2014/main" val="3312251083"/>
                    </a:ext>
                  </a:extLst>
                </a:gridCol>
                <a:gridCol w="1271522">
                  <a:extLst>
                    <a:ext uri="{9D8B030D-6E8A-4147-A177-3AD203B41FA5}">
                      <a16:colId xmlns:a16="http://schemas.microsoft.com/office/drawing/2014/main" val="2074091715"/>
                    </a:ext>
                  </a:extLst>
                </a:gridCol>
                <a:gridCol w="1271522">
                  <a:extLst>
                    <a:ext uri="{9D8B030D-6E8A-4147-A177-3AD203B41FA5}">
                      <a16:colId xmlns:a16="http://schemas.microsoft.com/office/drawing/2014/main" val="3491517495"/>
                    </a:ext>
                  </a:extLst>
                </a:gridCol>
                <a:gridCol w="1271522">
                  <a:extLst>
                    <a:ext uri="{9D8B030D-6E8A-4147-A177-3AD203B41FA5}">
                      <a16:colId xmlns:a16="http://schemas.microsoft.com/office/drawing/2014/main" val="3100210389"/>
                    </a:ext>
                  </a:extLst>
                </a:gridCol>
              </a:tblGrid>
              <a:tr h="947606">
                <a:tc>
                  <a:txBody>
                    <a:bodyPr/>
                    <a:lstStyle/>
                    <a:p>
                      <a:pPr algn="ctr"/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Logistic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regression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  </a:t>
                      </a:r>
                      <a:endParaRPr lang="en-US" altLang="zh-TW" sz="1100" b="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羅吉斯迴歸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pPr algn="ctr"/>
                      <a:endParaRPr lang="zh-TW" altLang="en-US" sz="11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random forest</a:t>
                      </a:r>
                    </a:p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隨機森林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endParaRPr lang="zh-TW" altLang="en-US" sz="11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Decision Tree</a:t>
                      </a:r>
                    </a:p>
                    <a:p>
                      <a:pPr algn="ctr"/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決策樹</a:t>
                      </a:r>
                      <a:r>
                        <a:rPr lang="en-US" altLang="zh-TW" sz="1100" b="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endParaRPr lang="zh-TW" altLang="en-US" sz="1100" b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100" dirty="0" err="1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xgboost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100" dirty="0" err="1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LightGBM</a:t>
                      </a:r>
                      <a:endParaRPr lang="zh-TW" altLang="en-US" sz="11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TW" sz="1100" dirty="0" err="1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kaggle</a:t>
                      </a:r>
                      <a:r>
                        <a:rPr lang="zh-TW" altLang="en-US" sz="11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第一名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34792305"/>
                  </a:ext>
                </a:extLst>
              </a:tr>
              <a:tr h="547031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模型分數</a:t>
                      </a: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(ROC/AUC)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0.799 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0.800 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0.800 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0.810 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0.815 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0.817</a:t>
                      </a:r>
                      <a:endParaRPr lang="zh-TW" altLang="en-US" sz="14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38078966"/>
                  </a:ext>
                </a:extLst>
              </a:tr>
              <a:tr h="54800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模型時間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40sec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4h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40min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4.07h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1.87h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1.53h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23143668"/>
                  </a:ext>
                </a:extLst>
              </a:tr>
              <a:tr h="5480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TW" altLang="en-US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準確度</a:t>
                      </a: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(ACC)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0.736 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0.772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0.772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0.772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0.774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NA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65669590"/>
                  </a:ext>
                </a:extLst>
              </a:tr>
              <a:tr h="5480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Kaggle</a:t>
                      </a:r>
                      <a:r>
                        <a:rPr lang="zh-TW" altLang="en-US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得分</a:t>
                      </a:r>
                      <a:endParaRPr lang="en-US" altLang="zh-TW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(AUC+</a:t>
                      </a:r>
                      <a:r>
                        <a:rPr lang="zh-TW" altLang="en-US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準確度</a:t>
                      </a: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)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0.502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0.80322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0.80239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0.81462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0.81687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TW" sz="110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0.81875</a:t>
                      </a:r>
                      <a:endParaRPr lang="zh-TW" altLang="en-US" sz="11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0706530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83320F30-64D4-5009-297E-6EC3E31B2D2C}"/>
              </a:ext>
            </a:extLst>
          </p:cNvPr>
          <p:cNvSpPr/>
          <p:nvPr/>
        </p:nvSpPr>
        <p:spPr>
          <a:xfrm>
            <a:off x="5232194" y="3143497"/>
            <a:ext cx="2485104" cy="567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7CF4B8-FC26-BA1A-ABFE-8992887228F5}"/>
              </a:ext>
            </a:extLst>
          </p:cNvPr>
          <p:cNvSpPr/>
          <p:nvPr/>
        </p:nvSpPr>
        <p:spPr>
          <a:xfrm>
            <a:off x="5232194" y="2575685"/>
            <a:ext cx="2485104" cy="567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</p:spTree>
    <p:extLst>
      <p:ext uri="{BB962C8B-B14F-4D97-AF65-F5344CB8AC3E}">
        <p14:creationId xmlns:p14="http://schemas.microsoft.com/office/powerpoint/2010/main" val="398983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FE3E8B1F-216D-6877-82EF-FC694B80B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87191"/>
              </p:ext>
            </p:extLst>
          </p:nvPr>
        </p:nvGraphicFramePr>
        <p:xfrm>
          <a:off x="1242551" y="2241957"/>
          <a:ext cx="72009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1017608261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2456703276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72838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Voting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POW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85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選取模型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五個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四個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89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係數決定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自由選取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CN" altLang="en-US" dirty="0"/>
                        <a:t>根據</a:t>
                      </a:r>
                      <a:r>
                        <a:rPr lang="en-US" altLang="zh-CN" sz="1400" dirty="0">
                          <a:latin typeface="Libre Franklin" pitchFamily="2" charset="0"/>
                        </a:rPr>
                        <a:t>T</a:t>
                      </a:r>
                      <a:r>
                        <a:rPr lang="en-US" altLang="zh-CN" sz="1400" b="0" i="0" dirty="0">
                          <a:solidFill>
                            <a:srgbClr val="000000"/>
                          </a:solidFill>
                          <a:effectLst/>
                          <a:latin typeface="Libre Franklin" pitchFamily="2" charset="0"/>
                        </a:rPr>
                        <a:t>hreshold power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084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Kaggle</a:t>
                      </a:r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0.81621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0.81465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22478"/>
                  </a:ext>
                </a:extLst>
              </a:tr>
            </a:tbl>
          </a:graphicData>
        </a:graphic>
      </p:graphicFrame>
      <p:sp>
        <p:nvSpPr>
          <p:cNvPr id="5" name="標題 1">
            <a:extLst>
              <a:ext uri="{FF2B5EF4-FFF2-40B4-BE49-F238E27FC236}">
                <a16:creationId xmlns:a16="http://schemas.microsoft.com/office/drawing/2014/main" id="{D1D7D626-F9D1-9D37-B08B-225E0324EAAC}"/>
              </a:ext>
            </a:extLst>
          </p:cNvPr>
          <p:cNvSpPr txBox="1">
            <a:spLocks/>
          </p:cNvSpPr>
          <p:nvPr/>
        </p:nvSpPr>
        <p:spPr>
          <a:xfrm>
            <a:off x="1905401" y="1055755"/>
            <a:ext cx="5875200" cy="593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None/>
              <a:defRPr sz="33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CN" dirty="0"/>
              <a:t>Voting   vs   Power averaging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04677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659C1-5B72-FD38-F5D3-11E61FA77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551" y="592700"/>
            <a:ext cx="7200900" cy="1114425"/>
          </a:xfrm>
        </p:spPr>
        <p:txBody>
          <a:bodyPr/>
          <a:lstStyle/>
          <a:p>
            <a:pPr algn="ctr"/>
            <a:r>
              <a:rPr lang="en-US" altLang="zh-TW" dirty="0"/>
              <a:t>XGB vs LGBM</a:t>
            </a:r>
            <a:endParaRPr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8EA1177-0314-FDAD-AF22-90C892EFEDA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42551" y="2104719"/>
          <a:ext cx="7200900" cy="1390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00450">
                  <a:extLst>
                    <a:ext uri="{9D8B030D-6E8A-4147-A177-3AD203B41FA5}">
                      <a16:colId xmlns:a16="http://schemas.microsoft.com/office/drawing/2014/main" val="3925339877"/>
                    </a:ext>
                  </a:extLst>
                </a:gridCol>
                <a:gridCol w="3600450">
                  <a:extLst>
                    <a:ext uri="{9D8B030D-6E8A-4147-A177-3AD203B41FA5}">
                      <a16:colId xmlns:a16="http://schemas.microsoft.com/office/drawing/2014/main" val="302359077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chemeClr val="tx1"/>
                          </a:solidFill>
                        </a:rPr>
                        <a:t>LGBM</a:t>
                      </a:r>
                      <a:endParaRPr lang="zh-TW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2961616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預排序的決策樹演算法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直方圖演算法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535814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Level wise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Leaf wise</a:t>
                      </a:r>
                      <a:endParaRPr lang="zh-TW" alt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4640034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不支持類別特徵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支持類別特徵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443129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全樣本去做學習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100" dirty="0"/>
                        <a:t>單邊梯度樣本演算法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76340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96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6987CB8F-B46A-2E59-3664-A1CA48EDEB46}"/>
              </a:ext>
            </a:extLst>
          </p:cNvPr>
          <p:cNvSpPr/>
          <p:nvPr/>
        </p:nvSpPr>
        <p:spPr>
          <a:xfrm>
            <a:off x="273600" y="0"/>
            <a:ext cx="280800" cy="5143500"/>
          </a:xfrm>
          <a:prstGeom prst="rect">
            <a:avLst/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1028699" y="268563"/>
            <a:ext cx="7200900" cy="55725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/>
              <a:t>2. 各特徵缺失值比例</a:t>
            </a:r>
            <a:endParaRPr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A8E2D6D-72D8-E885-E305-89F716B7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8371"/>
            <a:ext cx="9144000" cy="17505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9217CE3-985B-A25C-83D7-5D2263E43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" y="2838533"/>
            <a:ext cx="9028800" cy="1750579"/>
          </a:xfrm>
          <a:prstGeom prst="rect">
            <a:avLst/>
          </a:prstGeom>
          <a:ln w="127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裁剪">
  <a:themeElements>
    <a:clrScheme name="裁剪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</TotalTime>
  <Words>1554</Words>
  <Application>Microsoft Office PowerPoint</Application>
  <PresentationFormat>如螢幕大小 (16:9)</PresentationFormat>
  <Paragraphs>380</Paragraphs>
  <Slides>86</Slides>
  <Notes>53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86</vt:i4>
      </vt:variant>
    </vt:vector>
  </HeadingPairs>
  <TitlesOfParts>
    <vt:vector size="94" baseType="lpstr">
      <vt:lpstr>Wingdings</vt:lpstr>
      <vt:lpstr>Arial</vt:lpstr>
      <vt:lpstr>標楷體</vt:lpstr>
      <vt:lpstr>Cambria Math</vt:lpstr>
      <vt:lpstr>Libre Franklin</vt:lpstr>
      <vt:lpstr>-apple-system</vt:lpstr>
      <vt:lpstr>Simple Light</vt:lpstr>
      <vt:lpstr>裁剪</vt:lpstr>
      <vt:lpstr>PowerPoint 簡報</vt:lpstr>
      <vt:lpstr>PowerPoint 簡報</vt:lpstr>
      <vt:lpstr>資料介紹</vt:lpstr>
      <vt:lpstr>PowerPoint 簡報</vt:lpstr>
      <vt:lpstr>文件說明(客戶共1451393位):</vt:lpstr>
      <vt:lpstr>文件說明(客戶共1451393位):</vt:lpstr>
      <vt:lpstr>EDA</vt:lpstr>
      <vt:lpstr>1. 資料是否存在缺失值 (整體 : 1.6%)</vt:lpstr>
      <vt:lpstr>2. 各特徵缺失值比例</vt:lpstr>
      <vt:lpstr>3. 目標類別是否不平衡</vt:lpstr>
      <vt:lpstr>4. 統計性質 </vt:lpstr>
      <vt:lpstr>5. Box Plot</vt:lpstr>
      <vt:lpstr>6. 分布圖</vt:lpstr>
      <vt:lpstr>PowerPoint 簡報</vt:lpstr>
      <vt:lpstr>PowerPoint 簡報</vt:lpstr>
      <vt:lpstr>f34 V.S. f35</vt:lpstr>
      <vt:lpstr>f69 V.S. f70</vt:lpstr>
      <vt:lpstr>7. 考慮新特徵</vt:lpstr>
      <vt:lpstr>8. 相關性</vt:lpstr>
      <vt:lpstr>PowerPoint 簡報</vt:lpstr>
      <vt:lpstr>缺失值處理</vt:lpstr>
      <vt:lpstr>PowerPoint 簡報</vt:lpstr>
      <vt:lpstr>ROC &amp; AUC</vt:lpstr>
      <vt:lpstr>ROC曲線 (receiver operating characteristic curve) </vt:lpstr>
      <vt:lpstr>混淆矩陣(Confusion Matrix)</vt:lpstr>
      <vt:lpstr>PowerPoint 簡報</vt:lpstr>
      <vt:lpstr>ROC曲線</vt:lpstr>
      <vt:lpstr>PowerPoint 簡報</vt:lpstr>
      <vt:lpstr>PowerPoint 簡報</vt:lpstr>
      <vt:lpstr>PowerPoint 簡報</vt:lpstr>
      <vt:lpstr>AUC (Area under the Curve of ROC)</vt:lpstr>
      <vt:lpstr>如何計算AUC</vt:lpstr>
      <vt:lpstr>PowerPoint 簡報</vt:lpstr>
      <vt:lpstr>PowerPoint 簡報</vt:lpstr>
      <vt:lpstr>5種模型</vt:lpstr>
      <vt:lpstr>常態 &amp; 標準化處理</vt:lpstr>
      <vt:lpstr>Logistic</vt:lpstr>
      <vt:lpstr>Logistic</vt:lpstr>
      <vt:lpstr>PowerPoint 簡報</vt:lpstr>
      <vt:lpstr>PowerPoint 簡報</vt:lpstr>
      <vt:lpstr>KDE Plot</vt:lpstr>
      <vt:lpstr>核密度估計(Kernel Density Estimation)</vt:lpstr>
      <vt:lpstr>標準化 V.S. 不標準化</vt:lpstr>
      <vt:lpstr>Decision Tree</vt:lpstr>
      <vt:lpstr>Cross validation :  5 – fold &amp; Max depth = 5</vt:lpstr>
      <vt:lpstr>Accuracy(準確度) </vt:lpstr>
      <vt:lpstr>KDE Plot</vt:lpstr>
      <vt:lpstr>Tree Plot</vt:lpstr>
      <vt:lpstr>PowerPoint 簡報</vt:lpstr>
      <vt:lpstr>Cross validation :  5 – fold &amp; Max depth = 60</vt:lpstr>
      <vt:lpstr>PowerPoint 簡報</vt:lpstr>
      <vt:lpstr>Random Forest</vt:lpstr>
      <vt:lpstr>Cross validation :  5 – fold &amp; Max depth = 60</vt:lpstr>
      <vt:lpstr>Accuracy(準確度) </vt:lpstr>
      <vt:lpstr>KDE Plot</vt:lpstr>
      <vt:lpstr>Cross validation :  5 – fold &amp; Max depth = 5</vt:lpstr>
      <vt:lpstr>PowerPoint 簡報</vt:lpstr>
      <vt:lpstr>以XGBOOST處理缺失特徵值</vt:lpstr>
      <vt:lpstr>為什麼處理後預測結果變差了？</vt:lpstr>
      <vt:lpstr>提取na個數作為新的特徵</vt:lpstr>
      <vt:lpstr>PowerPoint 簡報</vt:lpstr>
      <vt:lpstr>提取na個數作為新的特徵，並對NA值進行填補(平均) </vt:lpstr>
      <vt:lpstr>參數調整</vt:lpstr>
      <vt:lpstr>參數調整(XGboost)</vt:lpstr>
      <vt:lpstr>參數調整(XGBOOST)</vt:lpstr>
      <vt:lpstr>參數調整(Lightgbm)</vt:lpstr>
      <vt:lpstr>參數調整(Lightgbm)</vt:lpstr>
      <vt:lpstr>調參對比</vt:lpstr>
      <vt:lpstr>XGBOOST</vt:lpstr>
      <vt:lpstr>PowerPoint 簡報</vt:lpstr>
      <vt:lpstr>PowerPoint 簡報</vt:lpstr>
      <vt:lpstr>Lightgbm</vt:lpstr>
      <vt:lpstr>PowerPoint 簡報</vt:lpstr>
      <vt:lpstr>PowerPoint 簡報</vt:lpstr>
      <vt:lpstr>Voting</vt:lpstr>
      <vt:lpstr>Power averaging</vt:lpstr>
      <vt:lpstr>Lightgbm與XGBoost最高相關</vt:lpstr>
      <vt:lpstr>XGBoost與random_forest 最高相關</vt:lpstr>
      <vt:lpstr>Correlation jumping       Lightgbm-XGBoost-Random_forest-Cart-logistic</vt:lpstr>
      <vt:lpstr>模型成果</vt:lpstr>
      <vt:lpstr>KDE </vt:lpstr>
      <vt:lpstr>PowerPoint 簡報</vt:lpstr>
      <vt:lpstr>PowerPoint 簡報</vt:lpstr>
      <vt:lpstr>PowerPoint 簡報</vt:lpstr>
      <vt:lpstr>PowerPoint 簡報</vt:lpstr>
      <vt:lpstr>XGB vs LGBM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資料介紹</dc:title>
  <dc:creator>曾宇謙</dc:creator>
  <cp:lastModifiedBy>B082040005</cp:lastModifiedBy>
  <cp:revision>50</cp:revision>
  <dcterms:modified xsi:type="dcterms:W3CDTF">2022-05-26T07:48:15Z</dcterms:modified>
</cp:coreProperties>
</file>